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3" r:id="rId5"/>
    <p:sldId id="258" r:id="rId6"/>
    <p:sldId id="260" r:id="rId7"/>
    <p:sldId id="262" r:id="rId8"/>
    <p:sldId id="261" r:id="rId9"/>
    <p:sldId id="264" r:id="rId10"/>
    <p:sldId id="265" r:id="rId11"/>
    <p:sldId id="266" r:id="rId12"/>
    <p:sldId id="267" r:id="rId13"/>
    <p:sldId id="268" r:id="rId14"/>
    <p:sldId id="269" r:id="rId15"/>
    <p:sldId id="271" r:id="rId16"/>
    <p:sldId id="272" r:id="rId17"/>
    <p:sldId id="273" r:id="rId18"/>
    <p:sldId id="274" r:id="rId19"/>
    <p:sldId id="276" r:id="rId20"/>
    <p:sldId id="277" r:id="rId21"/>
    <p:sldId id="278" r:id="rId22"/>
    <p:sldId id="279" r:id="rId23"/>
    <p:sldId id="281" r:id="rId24"/>
    <p:sldId id="287" r:id="rId25"/>
    <p:sldId id="288" r:id="rId26"/>
    <p:sldId id="289" r:id="rId27"/>
    <p:sldId id="290" r:id="rId28"/>
    <p:sldId id="292" r:id="rId29"/>
    <p:sldId id="291" r:id="rId30"/>
    <p:sldId id="286" r:id="rId31"/>
    <p:sldId id="280" r:id="rId32"/>
    <p:sldId id="283" r:id="rId33"/>
    <p:sldId id="284" r:id="rId34"/>
    <p:sldId id="285" r:id="rId35"/>
    <p:sldId id="28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59" d="100"/>
          <a:sy n="59" d="100"/>
        </p:scale>
        <p:origin x="85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2.jpeg>
</file>

<file path=ppt/media/image13.png>
</file>

<file path=ppt/media/image2.png>
</file>

<file path=ppt/media/image3.gif>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14A61-3987-B236-B7CB-43A266B840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7F1010-0122-00F7-0A73-7EB1E573B1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42025F-CBD9-9515-E12B-961FFD6DAA1A}"/>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57F1448A-8266-C0DD-C13E-E9419B997C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17FA9-45D3-BFA5-6338-8C18EF23BCB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062443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4028-F636-3817-ABF7-81BD249A57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7AFC4F-9BFC-AF13-498F-1D9B8554D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5F9A64-9867-313D-2D05-6DC28A08169B}"/>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F84CA492-5EFA-BAF9-2ADD-6A99C46D1D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0BA612-9052-0652-B7BE-35DEC70248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2335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3B1990-F710-0662-9307-43922849A1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E20A94-698C-F32F-0D33-FA891CC1A5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7FB293-D3F7-C874-E207-D30256148F03}"/>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19CE3144-1F33-5F42-7582-3A1BAA202A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37119-7A2F-94B8-18BD-9D1865D3F4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4194519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31039-EADB-0676-A6BB-02DA745A1C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1B9EC-C663-C652-D853-2BCF6301F6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A45585-B6A8-E66F-2F0B-AF73041598D1}"/>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F99C3126-5705-2079-512A-C9ED6A27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5DCC41-487D-955B-1E57-A3F44E088412}"/>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67925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B8089-CFAE-CFC4-44C8-24CBCE857F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7BADF2-1D62-7495-3CB3-411B017FC6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54235D-FAEE-F658-3780-0C50CC337E03}"/>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A53EEAB0-C5EB-E58D-612E-9922AF950C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ECA8B1-0B56-E94F-5422-0CFD8B233F6A}"/>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880331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507BE-96D2-C5C3-C8A0-92334A9D8F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00A024-BDB7-633B-CBE1-D9E8B41757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280D56-2420-6136-0C81-F122991BEC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6AC8919-CBF6-3809-9FCA-3ABCB098FFD9}"/>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6" name="Footer Placeholder 5">
            <a:extLst>
              <a:ext uri="{FF2B5EF4-FFF2-40B4-BE49-F238E27FC236}">
                <a16:creationId xmlns:a16="http://schemas.microsoft.com/office/drawing/2014/main" id="{50AA4892-512B-789D-8F96-8A2D352830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D5063B-50FF-A3E9-17F4-020B07610CC4}"/>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1650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5BDC8-A8BA-C523-D7E7-45003BF36B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F34305A-F0A8-5A42-E08A-DAFB1A9E86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357797-16A8-7AF8-B039-583BF6411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60A41B-9997-CF0D-3E0E-15AC6329FE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82ED10-935D-B43B-3C0F-C8988E4A32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5CE54C-59BF-8002-7C7A-097EEBBCE391}"/>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8" name="Footer Placeholder 7">
            <a:extLst>
              <a:ext uri="{FF2B5EF4-FFF2-40B4-BE49-F238E27FC236}">
                <a16:creationId xmlns:a16="http://schemas.microsoft.com/office/drawing/2014/main" id="{6D664E3E-A44A-1B2E-E85F-2EB1EE4A22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2A1608-B557-66CE-78F5-256F7E68812C}"/>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127018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CD174-AEA4-C0AD-DB2E-1AC75437C0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8244CE-1096-E4E1-D1FC-2641BE917C09}"/>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4" name="Footer Placeholder 3">
            <a:extLst>
              <a:ext uri="{FF2B5EF4-FFF2-40B4-BE49-F238E27FC236}">
                <a16:creationId xmlns:a16="http://schemas.microsoft.com/office/drawing/2014/main" id="{90694953-B844-B509-8E44-C80BB69C8C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AD801D-CFE4-17D7-F63F-4E644E8752E8}"/>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78008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1A95A4-739F-923D-96A4-0949B274F6D0}"/>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3" name="Footer Placeholder 2">
            <a:extLst>
              <a:ext uri="{FF2B5EF4-FFF2-40B4-BE49-F238E27FC236}">
                <a16:creationId xmlns:a16="http://schemas.microsoft.com/office/drawing/2014/main" id="{188CAACA-80FD-FCCA-14C9-A0C7D8768E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4BC902-3C80-ED26-9240-87F10C59CC0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811079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F709-D9A5-02F4-59D2-3A84193DBC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848BC-9E28-5B4B-04BD-DA5E94C48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583258-D1A9-E593-671F-58055326CB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A5B21-A389-FC1C-EBCF-496CB1B9EFB3}"/>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6" name="Footer Placeholder 5">
            <a:extLst>
              <a:ext uri="{FF2B5EF4-FFF2-40B4-BE49-F238E27FC236}">
                <a16:creationId xmlns:a16="http://schemas.microsoft.com/office/drawing/2014/main" id="{0308FB2C-5894-0BA5-69CB-D18EB80B97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0B9202-D073-34BE-FBDC-47E4FA0A63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331268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D4427-8048-8A00-F1CE-33DF3FBA3D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8915BA-40A4-CD63-6A92-E9C97D8F2B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350309-31B0-F7D2-10B7-5608847EB0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635EAD-40EC-DDDA-E156-4FA9A7702D7F}"/>
              </a:ext>
            </a:extLst>
          </p:cNvPr>
          <p:cNvSpPr>
            <a:spLocks noGrp="1"/>
          </p:cNvSpPr>
          <p:nvPr>
            <p:ph type="dt" sz="half" idx="10"/>
          </p:nvPr>
        </p:nvSpPr>
        <p:spPr/>
        <p:txBody>
          <a:bodyPr/>
          <a:lstStyle/>
          <a:p>
            <a:fld id="{2E49FA00-2A5B-458E-A822-FDFD4C0BFCF3}" type="datetimeFigureOut">
              <a:rPr lang="en-US" smtClean="0"/>
              <a:t>8/7/2024</a:t>
            </a:fld>
            <a:endParaRPr lang="en-US"/>
          </a:p>
        </p:txBody>
      </p:sp>
      <p:sp>
        <p:nvSpPr>
          <p:cNvPr id="6" name="Footer Placeholder 5">
            <a:extLst>
              <a:ext uri="{FF2B5EF4-FFF2-40B4-BE49-F238E27FC236}">
                <a16:creationId xmlns:a16="http://schemas.microsoft.com/office/drawing/2014/main" id="{AA9C9404-E3B4-E974-396F-9D30AA95FE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541F41-D663-3217-99C1-05FF387079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441425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D6C324-C367-746C-46F0-D686ECB05B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F6F849-6162-3D74-DDDA-C93A521C43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121C5-4713-5E91-3408-7AB63C5703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E49FA00-2A5B-458E-A822-FDFD4C0BFCF3}" type="datetimeFigureOut">
              <a:rPr lang="en-US" smtClean="0"/>
              <a:t>8/7/2024</a:t>
            </a:fld>
            <a:endParaRPr lang="en-US"/>
          </a:p>
        </p:txBody>
      </p:sp>
      <p:sp>
        <p:nvSpPr>
          <p:cNvPr id="5" name="Footer Placeholder 4">
            <a:extLst>
              <a:ext uri="{FF2B5EF4-FFF2-40B4-BE49-F238E27FC236}">
                <a16:creationId xmlns:a16="http://schemas.microsoft.com/office/drawing/2014/main" id="{2AF15FBA-5D03-3EFD-B6BD-D40166EA5C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65394C8-FEF0-AED5-A921-662AE3AE5B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E3B3E0-2EC3-4F25-B650-5634CD88F27E}" type="slidenum">
              <a:rPr lang="en-US" smtClean="0"/>
              <a:t>‹#›</a:t>
            </a:fld>
            <a:endParaRPr lang="en-US"/>
          </a:p>
        </p:txBody>
      </p:sp>
    </p:spTree>
    <p:extLst>
      <p:ext uri="{BB962C8B-B14F-4D97-AF65-F5344CB8AC3E}">
        <p14:creationId xmlns:p14="http://schemas.microsoft.com/office/powerpoint/2010/main" val="2896313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unsplash.com/s/photos/Diablo-Lake%2C-United-States" TargetMode="External"/><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https://unsplash.com/license"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B8480-966B-1B84-F36C-8389FE3A4073}"/>
              </a:ext>
            </a:extLst>
          </p:cNvPr>
          <p:cNvSpPr>
            <a:spLocks noGrp="1"/>
          </p:cNvSpPr>
          <p:nvPr>
            <p:ph type="ctrTitle"/>
          </p:nvPr>
        </p:nvSpPr>
        <p:spPr/>
        <p:txBody>
          <a:bodyPr/>
          <a:lstStyle/>
          <a:p>
            <a:r>
              <a:rPr lang="en-US" dirty="0"/>
              <a:t>Continuity in Arc Connections</a:t>
            </a:r>
          </a:p>
        </p:txBody>
      </p:sp>
      <p:sp>
        <p:nvSpPr>
          <p:cNvPr id="3" name="Subtitle 2">
            <a:extLst>
              <a:ext uri="{FF2B5EF4-FFF2-40B4-BE49-F238E27FC236}">
                <a16:creationId xmlns:a16="http://schemas.microsoft.com/office/drawing/2014/main" id="{2015C906-1A89-9198-0268-D44D77113E29}"/>
              </a:ext>
            </a:extLst>
          </p:cNvPr>
          <p:cNvSpPr>
            <a:spLocks noGrp="1"/>
          </p:cNvSpPr>
          <p:nvPr>
            <p:ph type="subTitle" idx="1"/>
          </p:nvPr>
        </p:nvSpPr>
        <p:spPr/>
        <p:txBody>
          <a:bodyPr/>
          <a:lstStyle/>
          <a:p>
            <a:r>
              <a:rPr lang="en-US" dirty="0"/>
              <a:t>For the Geometry Library</a:t>
            </a:r>
          </a:p>
          <a:p>
            <a:r>
              <a:rPr lang="en-US" dirty="0"/>
              <a:t>2024-06-29 by S. Brennan</a:t>
            </a:r>
          </a:p>
        </p:txBody>
      </p:sp>
    </p:spTree>
    <p:extLst>
      <p:ext uri="{BB962C8B-B14F-4D97-AF65-F5344CB8AC3E}">
        <p14:creationId xmlns:p14="http://schemas.microsoft.com/office/powerpoint/2010/main" val="2736635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circle 1 </a:t>
            </a:r>
            <a:r>
              <a:rPr lang="en-US" u="sng" dirty="0"/>
              <a:t>cannot be inside </a:t>
            </a:r>
            <a:r>
              <a:rPr lang="en-US" dirty="0"/>
              <a:t>circle 2 and circle 2 </a:t>
            </a:r>
            <a:r>
              <a:rPr lang="en-US" u="sng" dirty="0"/>
              <a:t>cannot be inside </a:t>
            </a:r>
            <a:r>
              <a:rPr lang="en-US" dirty="0"/>
              <a:t>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written as constraints: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2514839" y="4423410"/>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408371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these conditions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728920"/>
            <a:ext cx="8461004" cy="4825385"/>
            <a:chOff x="1112829" y="1575054"/>
            <a:chExt cx="8461004" cy="4825385"/>
          </a:xfrm>
        </p:grpSpPr>
        <p:sp>
          <p:nvSpPr>
            <p:cNvPr id="72" name="Rectangle 71">
              <a:extLst>
                <a:ext uri="{FF2B5EF4-FFF2-40B4-BE49-F238E27FC236}">
                  <a16:creationId xmlns:a16="http://schemas.microsoft.com/office/drawing/2014/main" id="{4E08FCE9-A7D3-650C-A2DE-3B87871347DF}"/>
                </a:ext>
              </a:extLst>
            </p:cNvPr>
            <p:cNvSpPr/>
            <p:nvPr/>
          </p:nvSpPr>
          <p:spPr>
            <a:xfrm rot="18822932">
              <a:off x="2911689" y="2516873"/>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21204" y="1575054"/>
              <a:ext cx="4452629" cy="954107"/>
            </a:xfrm>
            <a:prstGeom prst="rect">
              <a:avLst/>
            </a:prstGeom>
            <a:noFill/>
          </p:spPr>
          <p:txBody>
            <a:bodyPr wrap="none" rtlCol="0">
              <a:spAutoFit/>
            </a:bodyPr>
            <a:lstStyle/>
            <a:p>
              <a:r>
                <a:rPr lang="en-US" sz="2800" dirty="0">
                  <a:solidFill>
                    <a:schemeClr val="bg2">
                      <a:lumMod val="75000"/>
                    </a:schemeClr>
                  </a:solidFill>
                </a:rPr>
                <a:t>Region of circle intersections,</a:t>
              </a:r>
            </a:p>
            <a:p>
              <a:r>
                <a:rPr lang="en-US" sz="2800" dirty="0">
                  <a:solidFill>
                    <a:schemeClr val="bg2">
                      <a:lumMod val="75000"/>
                    </a:schemeClr>
                  </a:solidFill>
                </a:rPr>
                <a:t>       giving C0 continuity</a:t>
              </a:r>
            </a:p>
          </p:txBody>
        </p:sp>
      </p:grpSp>
    </p:spTree>
    <p:extLst>
      <p:ext uri="{BB962C8B-B14F-4D97-AF65-F5344CB8AC3E}">
        <p14:creationId xmlns:p14="http://schemas.microsoft.com/office/powerpoint/2010/main" val="3956476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D35C7-7BEF-421D-7585-60B54254DD81}"/>
              </a:ext>
            </a:extLst>
          </p:cNvPr>
          <p:cNvSpPr>
            <a:spLocks noGrp="1"/>
          </p:cNvSpPr>
          <p:nvPr>
            <p:ph type="title"/>
          </p:nvPr>
        </p:nvSpPr>
        <p:spPr/>
        <p:txBody>
          <a:bodyPr>
            <a:noAutofit/>
          </a:bodyPr>
          <a:lstStyle/>
          <a:p>
            <a:r>
              <a:rPr lang="en-US" sz="3200" dirty="0"/>
              <a:t>Notice that, if we have a situation where arc2 is not feasibly C0 connected to arc1, the diagram indicates which direction to modify, and by how much, to create feasibility</a:t>
            </a:r>
          </a:p>
        </p:txBody>
      </p:sp>
      <p:sp>
        <p:nvSpPr>
          <p:cNvPr id="35" name="Rectangle 34">
            <a:extLst>
              <a:ext uri="{FF2B5EF4-FFF2-40B4-BE49-F238E27FC236}">
                <a16:creationId xmlns:a16="http://schemas.microsoft.com/office/drawing/2014/main" id="{299DDA2A-37D3-C52A-622B-5059A7D92848}"/>
              </a:ext>
            </a:extLst>
          </p:cNvPr>
          <p:cNvSpPr/>
          <p:nvPr/>
        </p:nvSpPr>
        <p:spPr>
          <a:xfrm rot="18822932">
            <a:off x="3782127" y="2670739"/>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63DD8255-BA49-C5EF-3800-6C2067BDD06E}"/>
              </a:ext>
            </a:extLst>
          </p:cNvPr>
          <p:cNvCxnSpPr/>
          <p:nvPr/>
        </p:nvCxnSpPr>
        <p:spPr>
          <a:xfrm flipV="1">
            <a:off x="3591657" y="2387112"/>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7BFDD771-AC8D-0383-A3DF-BB720B9ABE31}"/>
              </a:ext>
            </a:extLst>
          </p:cNvPr>
          <p:cNvCxnSpPr>
            <a:cxnSpLocks/>
          </p:cNvCxnSpPr>
          <p:nvPr/>
        </p:nvCxnSpPr>
        <p:spPr>
          <a:xfrm rot="5400000" flipV="1">
            <a:off x="4790343" y="3629759"/>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FEEFE8A7-E2F6-EA58-CE1A-C0636813B265}"/>
              </a:ext>
            </a:extLst>
          </p:cNvPr>
          <p:cNvCxnSpPr/>
          <p:nvPr/>
        </p:nvCxnSpPr>
        <p:spPr>
          <a:xfrm flipV="1">
            <a:off x="3591657" y="2162908"/>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75D8743-20B8-11D4-2391-F63DEC4D488E}"/>
              </a:ext>
            </a:extLst>
          </p:cNvPr>
          <p:cNvSpPr txBox="1"/>
          <p:nvPr/>
        </p:nvSpPr>
        <p:spPr>
          <a:xfrm>
            <a:off x="3310970" y="2017780"/>
            <a:ext cx="561372" cy="369332"/>
          </a:xfrm>
          <a:prstGeom prst="rect">
            <a:avLst/>
          </a:prstGeom>
          <a:noFill/>
        </p:spPr>
        <p:txBody>
          <a:bodyPr wrap="none" rtlCol="0">
            <a:spAutoFit/>
          </a:bodyPr>
          <a:lstStyle/>
          <a:p>
            <a:r>
              <a:rPr lang="en-US" dirty="0"/>
              <a:t>d12</a:t>
            </a:r>
          </a:p>
        </p:txBody>
      </p:sp>
      <p:sp>
        <p:nvSpPr>
          <p:cNvPr id="10" name="TextBox 9">
            <a:extLst>
              <a:ext uri="{FF2B5EF4-FFF2-40B4-BE49-F238E27FC236}">
                <a16:creationId xmlns:a16="http://schemas.microsoft.com/office/drawing/2014/main" id="{929DA187-7C71-DDE8-6ADA-2DA033C74515}"/>
              </a:ext>
            </a:extLst>
          </p:cNvPr>
          <p:cNvSpPr txBox="1"/>
          <p:nvPr/>
        </p:nvSpPr>
        <p:spPr>
          <a:xfrm>
            <a:off x="6205905" y="4860654"/>
            <a:ext cx="385042" cy="369332"/>
          </a:xfrm>
          <a:prstGeom prst="rect">
            <a:avLst/>
          </a:prstGeom>
          <a:noFill/>
        </p:spPr>
        <p:txBody>
          <a:bodyPr wrap="none" rtlCol="0">
            <a:spAutoFit/>
          </a:bodyPr>
          <a:lstStyle/>
          <a:p>
            <a:r>
              <a:rPr lang="en-US" dirty="0"/>
              <a:t>r2</a:t>
            </a:r>
          </a:p>
        </p:txBody>
      </p:sp>
      <p:sp>
        <p:nvSpPr>
          <p:cNvPr id="12" name="TextBox 11">
            <a:extLst>
              <a:ext uri="{FF2B5EF4-FFF2-40B4-BE49-F238E27FC236}">
                <a16:creationId xmlns:a16="http://schemas.microsoft.com/office/drawing/2014/main" id="{360141C3-F093-6352-9714-056365D5719D}"/>
              </a:ext>
            </a:extLst>
          </p:cNvPr>
          <p:cNvSpPr txBox="1"/>
          <p:nvPr/>
        </p:nvSpPr>
        <p:spPr>
          <a:xfrm>
            <a:off x="3154437" y="3802673"/>
            <a:ext cx="385042" cy="369332"/>
          </a:xfrm>
          <a:prstGeom prst="rect">
            <a:avLst/>
          </a:prstGeom>
          <a:noFill/>
        </p:spPr>
        <p:txBody>
          <a:bodyPr wrap="none" rtlCol="0">
            <a:spAutoFit/>
          </a:bodyPr>
          <a:lstStyle/>
          <a:p>
            <a:r>
              <a:rPr lang="en-US" dirty="0"/>
              <a:t>r1</a:t>
            </a:r>
          </a:p>
        </p:txBody>
      </p:sp>
      <p:cxnSp>
        <p:nvCxnSpPr>
          <p:cNvPr id="13" name="Straight Connector 12">
            <a:extLst>
              <a:ext uri="{FF2B5EF4-FFF2-40B4-BE49-F238E27FC236}">
                <a16:creationId xmlns:a16="http://schemas.microsoft.com/office/drawing/2014/main" id="{7D3462BA-1A44-31F4-4F07-89E66971ED95}"/>
              </a:ext>
            </a:extLst>
          </p:cNvPr>
          <p:cNvCxnSpPr/>
          <p:nvPr/>
        </p:nvCxnSpPr>
        <p:spPr>
          <a:xfrm>
            <a:off x="3490546" y="3978520"/>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68E860FC-D00B-48F2-3E34-A06DD3A1246E}"/>
              </a:ext>
            </a:extLst>
          </p:cNvPr>
          <p:cNvSpPr txBox="1"/>
          <p:nvPr/>
        </p:nvSpPr>
        <p:spPr>
          <a:xfrm>
            <a:off x="4539541" y="5040927"/>
            <a:ext cx="385042" cy="369332"/>
          </a:xfrm>
          <a:prstGeom prst="rect">
            <a:avLst/>
          </a:prstGeom>
          <a:noFill/>
        </p:spPr>
        <p:txBody>
          <a:bodyPr wrap="none" rtlCol="0">
            <a:spAutoFit/>
          </a:bodyPr>
          <a:lstStyle/>
          <a:p>
            <a:r>
              <a:rPr lang="en-US" dirty="0"/>
              <a:t>r1</a:t>
            </a:r>
          </a:p>
        </p:txBody>
      </p:sp>
      <p:cxnSp>
        <p:nvCxnSpPr>
          <p:cNvPr id="15" name="Straight Connector 14">
            <a:extLst>
              <a:ext uri="{FF2B5EF4-FFF2-40B4-BE49-F238E27FC236}">
                <a16:creationId xmlns:a16="http://schemas.microsoft.com/office/drawing/2014/main" id="{20FE6B48-ADD1-4ACB-783F-A6E7F6DF2406}"/>
              </a:ext>
            </a:extLst>
          </p:cNvPr>
          <p:cNvCxnSpPr>
            <a:cxnSpLocks/>
          </p:cNvCxnSpPr>
          <p:nvPr/>
        </p:nvCxnSpPr>
        <p:spPr>
          <a:xfrm rot="5400000">
            <a:off x="4657327" y="5040927"/>
            <a:ext cx="14947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831B280-6274-57B4-D7E4-BBF931BA4A9C}"/>
              </a:ext>
            </a:extLst>
          </p:cNvPr>
          <p:cNvCxnSpPr/>
          <p:nvPr/>
        </p:nvCxnSpPr>
        <p:spPr>
          <a:xfrm flipV="1">
            <a:off x="4732062" y="3225315"/>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CD6FB1F5-F654-B0B7-DF50-CDC05C0030CE}"/>
              </a:ext>
            </a:extLst>
          </p:cNvPr>
          <p:cNvCxnSpPr>
            <a:cxnSpLocks/>
            <a:stCxn id="14" idx="0"/>
          </p:cNvCxnSpPr>
          <p:nvPr/>
        </p:nvCxnSpPr>
        <p:spPr>
          <a:xfrm flipH="1" flipV="1">
            <a:off x="3591656" y="3967179"/>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28" name="Oval 27">
            <a:extLst>
              <a:ext uri="{FF2B5EF4-FFF2-40B4-BE49-F238E27FC236}">
                <a16:creationId xmlns:a16="http://schemas.microsoft.com/office/drawing/2014/main" id="{7F16569E-931A-26A0-65BE-EA4F975DFBB8}"/>
              </a:ext>
            </a:extLst>
          </p:cNvPr>
          <p:cNvSpPr/>
          <p:nvPr/>
        </p:nvSpPr>
        <p:spPr>
          <a:xfrm>
            <a:off x="5976428" y="4442279"/>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3FFDAF9F-512C-4A8E-6FFE-B488858B1E7C}"/>
              </a:ext>
            </a:extLst>
          </p:cNvPr>
          <p:cNvCxnSpPr>
            <a:cxnSpLocks/>
            <a:stCxn id="28" idx="1"/>
          </p:cNvCxnSpPr>
          <p:nvPr/>
        </p:nvCxnSpPr>
        <p:spPr>
          <a:xfrm flipH="1" flipV="1">
            <a:off x="5595906" y="4133121"/>
            <a:ext cx="405084" cy="331827"/>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103CE32C-6FF0-656F-3CDD-BC56795B4665}"/>
              </a:ext>
            </a:extLst>
          </p:cNvPr>
          <p:cNvSpPr txBox="1"/>
          <p:nvPr/>
        </p:nvSpPr>
        <p:spPr>
          <a:xfrm>
            <a:off x="6330146" y="2053009"/>
            <a:ext cx="3760966" cy="523220"/>
          </a:xfrm>
          <a:prstGeom prst="rect">
            <a:avLst/>
          </a:prstGeom>
          <a:noFill/>
        </p:spPr>
        <p:txBody>
          <a:bodyPr wrap="none" rtlCol="0">
            <a:spAutoFit/>
          </a:bodyPr>
          <a:lstStyle/>
          <a:p>
            <a:r>
              <a:rPr lang="en-US" sz="2800" dirty="0"/>
              <a:t>Region of C0 continuity</a:t>
            </a:r>
          </a:p>
        </p:txBody>
      </p:sp>
      <p:sp>
        <p:nvSpPr>
          <p:cNvPr id="64" name="TextBox 63">
            <a:extLst>
              <a:ext uri="{FF2B5EF4-FFF2-40B4-BE49-F238E27FC236}">
                <a16:creationId xmlns:a16="http://schemas.microsoft.com/office/drawing/2014/main" id="{25A51D55-09A1-6F0A-D948-D420609674B2}"/>
              </a:ext>
            </a:extLst>
          </p:cNvPr>
          <p:cNvSpPr txBox="1"/>
          <p:nvPr/>
        </p:nvSpPr>
        <p:spPr>
          <a:xfrm>
            <a:off x="6228096" y="3623459"/>
            <a:ext cx="3575537" cy="923330"/>
          </a:xfrm>
          <a:prstGeom prst="rect">
            <a:avLst/>
          </a:prstGeom>
          <a:noFill/>
        </p:spPr>
        <p:txBody>
          <a:bodyPr wrap="square" rtlCol="0">
            <a:spAutoFit/>
          </a:bodyPr>
          <a:lstStyle/>
          <a:p>
            <a:r>
              <a:rPr lang="en-US" dirty="0">
                <a:solidFill>
                  <a:srgbClr val="FF0000"/>
                </a:solidFill>
              </a:rPr>
              <a:t>Direction and distance to move in r2 and d12 directions to force C0 continuity by modifying arc2</a:t>
            </a:r>
          </a:p>
        </p:txBody>
      </p:sp>
    </p:spTree>
    <p:extLst>
      <p:ext uri="{BB962C8B-B14F-4D97-AF65-F5344CB8AC3E}">
        <p14:creationId xmlns:p14="http://schemas.microsoft.com/office/powerpoint/2010/main" val="2465294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C1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59866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C1 continuity, the arcs must allow a tangent line between them. If the arcs intersect, the traversal direction around the arc (CW or CCW) must be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C1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815850" y="3804274"/>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3187450" y="3816743"/>
            <a:ext cx="914400" cy="9144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815850" y="4308270"/>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101850" y="369205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BF6B8D89-A896-16BB-F841-95DBC4187114}"/>
              </a:ext>
            </a:extLst>
          </p:cNvPr>
          <p:cNvCxnSpPr>
            <a:stCxn id="5" idx="4"/>
            <a:endCxn id="9" idx="4"/>
          </p:cNvCxnSpPr>
          <p:nvPr/>
        </p:nvCxnSpPr>
        <p:spPr>
          <a:xfrm>
            <a:off x="2273050" y="4718674"/>
            <a:ext cx="1371600" cy="1246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036973" y="3429000"/>
            <a:ext cx="1855188" cy="369332"/>
          </a:xfrm>
          <a:prstGeom prst="rect">
            <a:avLst/>
          </a:prstGeom>
          <a:noFill/>
        </p:spPr>
        <p:txBody>
          <a:bodyPr wrap="none" rtlCol="0">
            <a:spAutoFit/>
          </a:bodyPr>
          <a:lstStyle/>
          <a:p>
            <a:r>
              <a:rPr lang="en-US" dirty="0"/>
              <a:t>Tangent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1855188" cy="369332"/>
          </a:xfrm>
          <a:prstGeom prst="rect">
            <a:avLst/>
          </a:prstGeom>
          <a:noFill/>
        </p:spPr>
        <p:txBody>
          <a:bodyPr wrap="none" rtlCol="0">
            <a:spAutoFit/>
          </a:bodyPr>
          <a:lstStyle/>
          <a:p>
            <a:r>
              <a:rPr lang="en-US" dirty="0"/>
              <a:t>Tangent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855188" cy="369332"/>
          </a:xfrm>
          <a:prstGeom prst="rect">
            <a:avLst/>
          </a:prstGeom>
          <a:noFill/>
        </p:spPr>
        <p:txBody>
          <a:bodyPr wrap="none" rtlCol="0">
            <a:spAutoFit/>
          </a:bodyPr>
          <a:lstStyle/>
          <a:p>
            <a:r>
              <a:rPr lang="en-US" dirty="0"/>
              <a:t>Tangent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443426" cy="369332"/>
          </a:xfrm>
          <a:prstGeom prst="rect">
            <a:avLst/>
          </a:prstGeom>
          <a:noFill/>
        </p:spPr>
        <p:txBody>
          <a:bodyPr wrap="none" rtlCol="0">
            <a:spAutoFit/>
          </a:bodyPr>
          <a:lstStyle/>
          <a:p>
            <a:r>
              <a:rPr lang="en-US" b="1" dirty="0">
                <a:solidFill>
                  <a:srgbClr val="FF0000"/>
                </a:solidFill>
              </a:rPr>
              <a:t>Tangent NOT possible</a:t>
            </a:r>
          </a:p>
        </p:txBody>
      </p:sp>
      <p:sp>
        <p:nvSpPr>
          <p:cNvPr id="72" name="TextBox 71">
            <a:extLst>
              <a:ext uri="{FF2B5EF4-FFF2-40B4-BE49-F238E27FC236}">
                <a16:creationId xmlns:a16="http://schemas.microsoft.com/office/drawing/2014/main" id="{F6F38937-C7D6-4686-7801-CB4D087C58D0}"/>
              </a:ext>
            </a:extLst>
          </p:cNvPr>
          <p:cNvSpPr txBox="1"/>
          <p:nvPr/>
        </p:nvSpPr>
        <p:spPr>
          <a:xfrm>
            <a:off x="8585926" y="3901399"/>
            <a:ext cx="1335330" cy="369332"/>
          </a:xfrm>
          <a:prstGeom prst="rect">
            <a:avLst/>
          </a:prstGeom>
          <a:noFill/>
        </p:spPr>
        <p:txBody>
          <a:bodyPr wrap="square">
            <a:spAutoFit/>
          </a:bodyPr>
          <a:lstStyle/>
          <a:p>
            <a:r>
              <a:rPr lang="en-US" dirty="0"/>
              <a:t>d12&gt;r2 + r1</a:t>
            </a:r>
          </a:p>
        </p:txBody>
      </p:sp>
    </p:spTree>
    <p:extLst>
      <p:ext uri="{BB962C8B-B14F-4D97-AF65-F5344CB8AC3E}">
        <p14:creationId xmlns:p14="http://schemas.microsoft.com/office/powerpoint/2010/main" val="4190377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for any tangents, circle 1 cannot be inside circle 2 or circle 2 inside 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ABCB9217-6520-4ECF-7EB1-B9CB9173199B}"/>
              </a:ext>
            </a:extLst>
          </p:cNvPr>
          <p:cNvGrpSpPr/>
          <p:nvPr/>
        </p:nvGrpSpPr>
        <p:grpSpPr>
          <a:xfrm>
            <a:off x="1956253" y="3515084"/>
            <a:ext cx="1828800" cy="1828800"/>
            <a:chOff x="1508359" y="3371850"/>
            <a:chExt cx="1828800" cy="1828800"/>
          </a:xfrm>
        </p:grpSpPr>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no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cxnSp>
        <p:nvCxnSpPr>
          <p:cNvPr id="31" name="Straight Arrow Connector 30">
            <a:extLst>
              <a:ext uri="{FF2B5EF4-FFF2-40B4-BE49-F238E27FC236}">
                <a16:creationId xmlns:a16="http://schemas.microsoft.com/office/drawing/2014/main" id="{4CE8B8D7-5037-8418-DF2E-27CFC1C06269}"/>
              </a:ext>
            </a:extLst>
          </p:cNvPr>
          <p:cNvCxnSpPr>
            <a:cxnSpLocks/>
          </p:cNvCxnSpPr>
          <p:nvPr/>
        </p:nvCxnSpPr>
        <p:spPr>
          <a:xfrm>
            <a:off x="2905858" y="4438523"/>
            <a:ext cx="804735" cy="104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222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BC2EDA7F-0178-59A2-2EAE-713973738CA6}"/>
              </a:ext>
            </a:extLst>
          </p:cNvPr>
          <p:cNvSpPr/>
          <p:nvPr/>
        </p:nvSpPr>
        <p:spPr>
          <a:xfrm>
            <a:off x="3696644" y="2596119"/>
            <a:ext cx="3266863" cy="2336366"/>
          </a:xfrm>
          <a:custGeom>
            <a:avLst/>
            <a:gdLst>
              <a:gd name="connsiteX0" fmla="*/ 30773 w 3354266"/>
              <a:gd name="connsiteY0" fmla="*/ 1402373 h 2373923"/>
              <a:gd name="connsiteX1" fmla="*/ 1103435 w 3354266"/>
              <a:gd name="connsiteY1" fmla="*/ 2373923 h 2373923"/>
              <a:gd name="connsiteX2" fmla="*/ 3147646 w 3354266"/>
              <a:gd name="connsiteY2" fmla="*/ 202223 h 2373923"/>
              <a:gd name="connsiteX3" fmla="*/ 3354266 w 3354266"/>
              <a:gd name="connsiteY3" fmla="*/ 0 h 2373923"/>
              <a:gd name="connsiteX4" fmla="*/ 0 w 3354266"/>
              <a:gd name="connsiteY4" fmla="*/ 114300 h 2373923"/>
              <a:gd name="connsiteX5" fmla="*/ 30773 w 3354266"/>
              <a:gd name="connsiteY5" fmla="*/ 1402373 h 237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4266" h="2373923">
                <a:moveTo>
                  <a:pt x="30773" y="1402373"/>
                </a:moveTo>
                <a:lnTo>
                  <a:pt x="1103435" y="2373923"/>
                </a:lnTo>
                <a:lnTo>
                  <a:pt x="3147646" y="202223"/>
                </a:lnTo>
                <a:lnTo>
                  <a:pt x="3354266" y="0"/>
                </a:lnTo>
                <a:lnTo>
                  <a:pt x="0" y="114300"/>
                </a:lnTo>
                <a:lnTo>
                  <a:pt x="30773" y="1402373"/>
                </a:lnTo>
                <a:close/>
              </a:path>
            </a:pathLst>
          </a:custGeom>
          <a:solidFill>
            <a:schemeClr val="accent1">
              <a:lumMod val="20000"/>
              <a:lumOff val="80000"/>
              <a:alpha val="7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a:xfrm>
            <a:off x="509280" y="71302"/>
            <a:ext cx="10515600" cy="1325563"/>
          </a:xfrm>
        </p:spPr>
        <p:txBody>
          <a:bodyPr>
            <a:noAutofit/>
          </a:bodyPr>
          <a:lstStyle/>
          <a:p>
            <a:r>
              <a:rPr lang="en-US" sz="3200"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50564" y="1569543"/>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C1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C1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3017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C2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14592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C2 continuity, the arcs must connect by spirals. This is only possible if one arc is inside the other if the traversal direction around the arc (CW or CCW) is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C2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2498133" y="3831711"/>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702115" y="4185527"/>
            <a:ext cx="525779" cy="507918"/>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2498133" y="433570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3227894" y="3910621"/>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201636" y="3308983"/>
            <a:ext cx="1644553" cy="369332"/>
          </a:xfrm>
          <a:prstGeom prst="rect">
            <a:avLst/>
          </a:prstGeom>
          <a:noFill/>
        </p:spPr>
        <p:txBody>
          <a:bodyPr wrap="none" rtlCol="0">
            <a:spAutoFit/>
          </a:bodyPr>
          <a:lstStyle/>
          <a:p>
            <a:r>
              <a:rPr lang="en-US" dirty="0"/>
              <a:t>Spiral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2233945" cy="369332"/>
          </a:xfrm>
          <a:prstGeom prst="rect">
            <a:avLst/>
          </a:prstGeom>
          <a:noFill/>
        </p:spPr>
        <p:txBody>
          <a:bodyPr wrap="none" rtlCol="0">
            <a:spAutoFit/>
          </a:bodyPr>
          <a:lstStyle/>
          <a:p>
            <a:r>
              <a:rPr lang="en-US" b="1" dirty="0">
                <a:solidFill>
                  <a:srgbClr val="FF0000"/>
                </a:solidFill>
              </a:rPr>
              <a:t>Spiral NOT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644553" cy="369332"/>
          </a:xfrm>
          <a:prstGeom prst="rect">
            <a:avLst/>
          </a:prstGeom>
          <a:noFill/>
        </p:spPr>
        <p:txBody>
          <a:bodyPr wrap="none" rtlCol="0">
            <a:spAutoFit/>
          </a:bodyPr>
          <a:lstStyle/>
          <a:p>
            <a:r>
              <a:rPr lang="en-US" dirty="0"/>
              <a:t>Spiral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233945" cy="369332"/>
          </a:xfrm>
          <a:prstGeom prst="rect">
            <a:avLst/>
          </a:prstGeom>
          <a:noFill/>
        </p:spPr>
        <p:txBody>
          <a:bodyPr wrap="none" rtlCol="0">
            <a:spAutoFit/>
          </a:bodyPr>
          <a:lstStyle/>
          <a:p>
            <a:r>
              <a:rPr lang="en-US" b="1" dirty="0">
                <a:solidFill>
                  <a:srgbClr val="FF0000"/>
                </a:solidFill>
              </a:rPr>
              <a:t>Spiral NOT possible</a:t>
            </a:r>
          </a:p>
        </p:txBody>
      </p:sp>
      <p:cxnSp>
        <p:nvCxnSpPr>
          <p:cNvPr id="14" name="Straight Arrow Connector 13">
            <a:extLst>
              <a:ext uri="{FF2B5EF4-FFF2-40B4-BE49-F238E27FC236}">
                <a16:creationId xmlns:a16="http://schemas.microsoft.com/office/drawing/2014/main" id="{4B18F0B3-C7EA-B19A-F545-D7D79C512AD2}"/>
              </a:ext>
            </a:extLst>
          </p:cNvPr>
          <p:cNvCxnSpPr>
            <a:cxnSpLocks/>
            <a:stCxn id="9" idx="4"/>
            <a:endCxn id="5" idx="5"/>
          </p:cNvCxnSpPr>
          <p:nvPr/>
        </p:nvCxnSpPr>
        <p:spPr>
          <a:xfrm flipV="1">
            <a:off x="2965005" y="4612200"/>
            <a:ext cx="313617" cy="81245"/>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749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DDB750B0-64BD-A482-A2F4-3D1570897485}"/>
              </a:ext>
            </a:extLst>
          </p:cNvPr>
          <p:cNvSpPr/>
          <p:nvPr/>
        </p:nvSpPr>
        <p:spPr>
          <a:xfrm>
            <a:off x="3661996" y="4114800"/>
            <a:ext cx="936381" cy="870438"/>
          </a:xfrm>
          <a:custGeom>
            <a:avLst/>
            <a:gdLst>
              <a:gd name="connsiteX0" fmla="*/ 0 w 936381"/>
              <a:gd name="connsiteY0" fmla="*/ 0 h 870438"/>
              <a:gd name="connsiteX1" fmla="*/ 936381 w 936381"/>
              <a:gd name="connsiteY1" fmla="*/ 870438 h 870438"/>
              <a:gd name="connsiteX2" fmla="*/ 13189 w 936381"/>
              <a:gd name="connsiteY2" fmla="*/ 866042 h 870438"/>
              <a:gd name="connsiteX3" fmla="*/ 0 w 936381"/>
              <a:gd name="connsiteY3" fmla="*/ 0 h 870438"/>
            </a:gdLst>
            <a:ahLst/>
            <a:cxnLst>
              <a:cxn ang="0">
                <a:pos x="connsiteX0" y="connsiteY0"/>
              </a:cxn>
              <a:cxn ang="0">
                <a:pos x="connsiteX1" y="connsiteY1"/>
              </a:cxn>
              <a:cxn ang="0">
                <a:pos x="connsiteX2" y="connsiteY2"/>
              </a:cxn>
              <a:cxn ang="0">
                <a:pos x="connsiteX3" y="connsiteY3"/>
              </a:cxn>
            </a:cxnLst>
            <a:rect l="l" t="t" r="r" b="b"/>
            <a:pathLst>
              <a:path w="936381" h="870438">
                <a:moveTo>
                  <a:pt x="0" y="0"/>
                </a:moveTo>
                <a:lnTo>
                  <a:pt x="936381" y="870438"/>
                </a:lnTo>
                <a:lnTo>
                  <a:pt x="13189" y="866042"/>
                </a:lnTo>
                <a:cubicBezTo>
                  <a:pt x="11723" y="586154"/>
                  <a:pt x="10258" y="306265"/>
                  <a:pt x="0" y="0"/>
                </a:cubicBez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AD862FC-08A1-8923-21C0-9932EAD5F275}"/>
              </a:ext>
            </a:extLst>
          </p:cNvPr>
          <p:cNvSpPr/>
          <p:nvPr/>
        </p:nvSpPr>
        <p:spPr>
          <a:xfrm>
            <a:off x="4857750" y="3556488"/>
            <a:ext cx="1380392" cy="1441939"/>
          </a:xfrm>
          <a:custGeom>
            <a:avLst/>
            <a:gdLst>
              <a:gd name="connsiteX0" fmla="*/ 0 w 1380392"/>
              <a:gd name="connsiteY0" fmla="*/ 1441939 h 1441939"/>
              <a:gd name="connsiteX1" fmla="*/ 1380392 w 1380392"/>
              <a:gd name="connsiteY1" fmla="*/ 1415562 h 1441939"/>
              <a:gd name="connsiteX2" fmla="*/ 1380392 w 1380392"/>
              <a:gd name="connsiteY2" fmla="*/ 0 h 1441939"/>
              <a:gd name="connsiteX3" fmla="*/ 0 w 1380392"/>
              <a:gd name="connsiteY3" fmla="*/ 1441939 h 1441939"/>
            </a:gdLst>
            <a:ahLst/>
            <a:cxnLst>
              <a:cxn ang="0">
                <a:pos x="connsiteX0" y="connsiteY0"/>
              </a:cxn>
              <a:cxn ang="0">
                <a:pos x="connsiteX1" y="connsiteY1"/>
              </a:cxn>
              <a:cxn ang="0">
                <a:pos x="connsiteX2" y="connsiteY2"/>
              </a:cxn>
              <a:cxn ang="0">
                <a:pos x="connsiteX3" y="connsiteY3"/>
              </a:cxn>
            </a:cxnLst>
            <a:rect l="l" t="t" r="r" b="b"/>
            <a:pathLst>
              <a:path w="1380392" h="1441939">
                <a:moveTo>
                  <a:pt x="0" y="1441939"/>
                </a:moveTo>
                <a:lnTo>
                  <a:pt x="1380392" y="1415562"/>
                </a:lnTo>
                <a:lnTo>
                  <a:pt x="1380392" y="0"/>
                </a:lnTo>
                <a:lnTo>
                  <a:pt x="0" y="1441939"/>
                </a:ln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550739" y="3450370"/>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C2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C2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1939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DF43-E512-0401-F94A-8F9D79F8C68A}"/>
              </a:ext>
            </a:extLst>
          </p:cNvPr>
          <p:cNvSpPr>
            <a:spLocks noGrp="1"/>
          </p:cNvSpPr>
          <p:nvPr>
            <p:ph type="title"/>
          </p:nvPr>
        </p:nvSpPr>
        <p:spPr/>
        <p:txBody>
          <a:bodyPr/>
          <a:lstStyle/>
          <a:p>
            <a:r>
              <a:rPr lang="en-US" dirty="0"/>
              <a:t>There are 3 types of continuity commonly used on roads	</a:t>
            </a:r>
          </a:p>
        </p:txBody>
      </p:sp>
      <p:sp>
        <p:nvSpPr>
          <p:cNvPr id="3" name="Content Placeholder 2">
            <a:extLst>
              <a:ext uri="{FF2B5EF4-FFF2-40B4-BE49-F238E27FC236}">
                <a16:creationId xmlns:a16="http://schemas.microsoft.com/office/drawing/2014/main" id="{289C9076-444F-8D41-924C-606CFA783ABF}"/>
              </a:ext>
            </a:extLst>
          </p:cNvPr>
          <p:cNvSpPr>
            <a:spLocks noGrp="1"/>
          </p:cNvSpPr>
          <p:nvPr>
            <p:ph idx="1"/>
          </p:nvPr>
        </p:nvSpPr>
        <p:spPr/>
        <p:txBody>
          <a:bodyPr/>
          <a:lstStyle/>
          <a:p>
            <a:r>
              <a:rPr lang="en-US" dirty="0"/>
              <a:t>C0 –arcs connect at ends</a:t>
            </a:r>
          </a:p>
          <a:p>
            <a:r>
              <a:rPr lang="en-US" dirty="0"/>
              <a:t>C1 – arcs are tangent to each other, connected by line segments e.g. slope continuity</a:t>
            </a:r>
          </a:p>
          <a:p>
            <a:r>
              <a:rPr lang="en-US" dirty="0"/>
              <a:t>C2 – arcs connect by spirals, e.g. curvature continuity</a:t>
            </a:r>
          </a:p>
        </p:txBody>
      </p:sp>
    </p:spTree>
    <p:extLst>
      <p:ext uri="{BB962C8B-B14F-4D97-AF65-F5344CB8AC3E}">
        <p14:creationId xmlns:p14="http://schemas.microsoft.com/office/powerpoint/2010/main" val="6573922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E280D-960B-69D5-0E03-F56C4AFD7727}"/>
              </a:ext>
            </a:extLst>
          </p:cNvPr>
          <p:cNvSpPr>
            <a:spLocks noGrp="1"/>
          </p:cNvSpPr>
          <p:nvPr>
            <p:ph type="title"/>
          </p:nvPr>
        </p:nvSpPr>
        <p:spPr>
          <a:xfrm>
            <a:off x="588413" y="668438"/>
            <a:ext cx="10515600" cy="1325563"/>
          </a:xfrm>
        </p:spPr>
        <p:txBody>
          <a:bodyPr>
            <a:noAutofit/>
          </a:bodyPr>
          <a:lstStyle/>
          <a:p>
            <a:r>
              <a:rPr lang="en-US" sz="3200" dirty="0"/>
              <a:t>Note, of both arcs are oriented same direction, then C2 continuity covers exactly the OPPOSITE region as that for C1 continuity. Thus, for arcs to connect, they are either C1 or C2 feasible – but they cannot be both</a:t>
            </a:r>
          </a:p>
        </p:txBody>
      </p:sp>
      <p:pic>
        <p:nvPicPr>
          <p:cNvPr id="180" name="Picture 179">
            <a:extLst>
              <a:ext uri="{FF2B5EF4-FFF2-40B4-BE49-F238E27FC236}">
                <a16:creationId xmlns:a16="http://schemas.microsoft.com/office/drawing/2014/main" id="{F39348B2-46D7-E0F8-D828-E8A9DA7ED522}"/>
              </a:ext>
            </a:extLst>
          </p:cNvPr>
          <p:cNvPicPr>
            <a:picLocks noChangeAspect="1"/>
          </p:cNvPicPr>
          <p:nvPr/>
        </p:nvPicPr>
        <p:blipFill>
          <a:blip r:embed="rId2"/>
          <a:stretch>
            <a:fillRect/>
          </a:stretch>
        </p:blipFill>
        <p:spPr>
          <a:xfrm>
            <a:off x="6353395" y="3429000"/>
            <a:ext cx="3717123" cy="2680279"/>
          </a:xfrm>
          <a:prstGeom prst="rect">
            <a:avLst/>
          </a:prstGeom>
        </p:spPr>
      </p:pic>
      <p:pic>
        <p:nvPicPr>
          <p:cNvPr id="181" name="Picture 180">
            <a:extLst>
              <a:ext uri="{FF2B5EF4-FFF2-40B4-BE49-F238E27FC236}">
                <a16:creationId xmlns:a16="http://schemas.microsoft.com/office/drawing/2014/main" id="{0A8E3C13-FE24-2543-E111-A39A3B13EFE5}"/>
              </a:ext>
            </a:extLst>
          </p:cNvPr>
          <p:cNvPicPr>
            <a:picLocks noChangeAspect="1"/>
          </p:cNvPicPr>
          <p:nvPr/>
        </p:nvPicPr>
        <p:blipFill>
          <a:blip r:embed="rId3"/>
          <a:stretch>
            <a:fillRect/>
          </a:stretch>
        </p:blipFill>
        <p:spPr>
          <a:xfrm>
            <a:off x="1321959" y="3473721"/>
            <a:ext cx="3794648" cy="2872988"/>
          </a:xfrm>
          <a:prstGeom prst="rect">
            <a:avLst/>
          </a:prstGeom>
        </p:spPr>
      </p:pic>
    </p:spTree>
    <p:extLst>
      <p:ext uri="{BB962C8B-B14F-4D97-AF65-F5344CB8AC3E}">
        <p14:creationId xmlns:p14="http://schemas.microsoft.com/office/powerpoint/2010/main" val="2376593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Other useful metrics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87760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There are often situations where 2 arcs are nearly the same, and it may be useful to measure the minimum change to merge them as 1 arc. </a:t>
            </a:r>
          </a:p>
        </p:txBody>
      </p:sp>
      <p:sp>
        <p:nvSpPr>
          <p:cNvPr id="54" name="Content Placeholder 53">
            <a:extLst>
              <a:ext uri="{FF2B5EF4-FFF2-40B4-BE49-F238E27FC236}">
                <a16:creationId xmlns:a16="http://schemas.microsoft.com/office/drawing/2014/main" id="{4307D3FD-089D-A7C6-5186-9B5E505A73BA}"/>
              </a:ext>
            </a:extLst>
          </p:cNvPr>
          <p:cNvSpPr>
            <a:spLocks noGrp="1"/>
          </p:cNvSpPr>
          <p:nvPr>
            <p:ph idx="1"/>
          </p:nvPr>
        </p:nvSpPr>
        <p:spPr>
          <a:xfrm>
            <a:off x="838200" y="2004645"/>
            <a:ext cx="10515600" cy="4172317"/>
          </a:xfrm>
        </p:spPr>
        <p:txBody>
          <a:bodyPr/>
          <a:lstStyle/>
          <a:p>
            <a:pPr marL="0" indent="0">
              <a:buNone/>
            </a:pPr>
            <a:r>
              <a:rPr lang="en-US" dirty="0"/>
              <a:t>The distance of the query point to the [r1 0] position defines the minimum arc2  needs to change, or twice the distance that both arc1 and arc2 would change equally.</a:t>
            </a:r>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5910885" y="4744850"/>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3196003" y="3587261"/>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4394689" y="4829908"/>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3196003" y="3363057"/>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915316" y="3217929"/>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810251" y="6060803"/>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860100" y="3656857"/>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758783" y="5002822"/>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3094892" y="5178669"/>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4143887" y="6241076"/>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4261673" y="6241076"/>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887B6D5F-77A0-5627-40BE-EC1E6CCC8FE0}"/>
              </a:ext>
            </a:extLst>
          </p:cNvPr>
          <p:cNvGrpSpPr/>
          <p:nvPr/>
        </p:nvGrpSpPr>
        <p:grpSpPr>
          <a:xfrm>
            <a:off x="5916311" y="4816010"/>
            <a:ext cx="1034201" cy="1012438"/>
            <a:chOff x="2053244" y="2951018"/>
            <a:chExt cx="1828800" cy="1828800"/>
          </a:xfrm>
          <a:no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4336408" y="4425464"/>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3196002" y="5167328"/>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8" name="Oval 57">
            <a:extLst>
              <a:ext uri="{FF2B5EF4-FFF2-40B4-BE49-F238E27FC236}">
                <a16:creationId xmlns:a16="http://schemas.microsoft.com/office/drawing/2014/main" id="{6BEE84E2-D487-5454-040B-2FD71DF3D65C}"/>
              </a:ext>
            </a:extLst>
          </p:cNvPr>
          <p:cNvSpPr/>
          <p:nvPr/>
        </p:nvSpPr>
        <p:spPr>
          <a:xfrm>
            <a:off x="4655025" y="6029914"/>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368F2FA7-8CB6-C882-F1AB-F93FC330D9AD}"/>
              </a:ext>
            </a:extLst>
          </p:cNvPr>
          <p:cNvCxnSpPr>
            <a:cxnSpLocks/>
            <a:endCxn id="58" idx="6"/>
          </p:cNvCxnSpPr>
          <p:nvPr/>
        </p:nvCxnSpPr>
        <p:spPr>
          <a:xfrm flipH="1">
            <a:off x="4822748" y="5348578"/>
            <a:ext cx="1554481" cy="7587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3248103" y="5382328"/>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7028077" y="4629149"/>
            <a:ext cx="1534704" cy="1477328"/>
          </a:xfrm>
          <a:prstGeom prst="rect">
            <a:avLst/>
          </a:prstGeom>
          <a:noFill/>
        </p:spPr>
        <p:txBody>
          <a:bodyPr wrap="square" rtlCol="0">
            <a:spAutoFit/>
          </a:bodyPr>
          <a:lstStyle/>
          <a:p>
            <a:r>
              <a:rPr lang="en-US" dirty="0">
                <a:solidFill>
                  <a:schemeClr val="accent1">
                    <a:lumMod val="60000"/>
                    <a:lumOff val="40000"/>
                  </a:schemeClr>
                </a:solidFill>
              </a:rPr>
              <a:t>Two arcs are almost identical (common situation)</a:t>
            </a:r>
          </a:p>
        </p:txBody>
      </p:sp>
      <p:cxnSp>
        <p:nvCxnSpPr>
          <p:cNvPr id="60" name="Straight Arrow Connector 59">
            <a:extLst>
              <a:ext uri="{FF2B5EF4-FFF2-40B4-BE49-F238E27FC236}">
                <a16:creationId xmlns:a16="http://schemas.microsoft.com/office/drawing/2014/main" id="{D0C4B093-A639-56C9-C2AC-443C8858D5F9}"/>
              </a:ext>
            </a:extLst>
          </p:cNvPr>
          <p:cNvCxnSpPr>
            <a:endCxn id="17" idx="0"/>
          </p:cNvCxnSpPr>
          <p:nvPr/>
        </p:nvCxnSpPr>
        <p:spPr>
          <a:xfrm flipH="1">
            <a:off x="4336408" y="6114094"/>
            <a:ext cx="304404" cy="126982"/>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3" name="TextBox 62">
            <a:extLst>
              <a:ext uri="{FF2B5EF4-FFF2-40B4-BE49-F238E27FC236}">
                <a16:creationId xmlns:a16="http://schemas.microsoft.com/office/drawing/2014/main" id="{AB21149B-B992-C108-E5CD-7E3AECEC7BA4}"/>
              </a:ext>
            </a:extLst>
          </p:cNvPr>
          <p:cNvSpPr txBox="1"/>
          <p:nvPr/>
        </p:nvSpPr>
        <p:spPr>
          <a:xfrm>
            <a:off x="4561295" y="6346872"/>
            <a:ext cx="2323081" cy="369332"/>
          </a:xfrm>
          <a:prstGeom prst="rect">
            <a:avLst/>
          </a:prstGeom>
          <a:noFill/>
        </p:spPr>
        <p:txBody>
          <a:bodyPr wrap="square" rtlCol="0">
            <a:spAutoFit/>
          </a:bodyPr>
          <a:lstStyle/>
          <a:p>
            <a:r>
              <a:rPr lang="en-US" b="1" dirty="0">
                <a:solidFill>
                  <a:srgbClr val="FF0000"/>
                </a:solidFill>
              </a:rPr>
              <a:t>Minimum change</a:t>
            </a:r>
          </a:p>
        </p:txBody>
      </p:sp>
    </p:spTree>
    <p:extLst>
      <p:ext uri="{BB962C8B-B14F-4D97-AF65-F5344CB8AC3E}">
        <p14:creationId xmlns:p14="http://schemas.microsoft.com/office/powerpoint/2010/main" val="2423146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Arc Curvature</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61936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D32050-157C-45AA-A0DD-26957EB2527B}"/>
              </a:ext>
            </a:extLst>
          </p:cNvPr>
          <p:cNvSpPr>
            <a:spLocks noGrp="1"/>
          </p:cNvSpPr>
          <p:nvPr>
            <p:ph type="title"/>
          </p:nvPr>
        </p:nvSpPr>
        <p:spPr/>
        <p:txBody>
          <a:bodyPr/>
          <a:lstStyle/>
          <a:p>
            <a:r>
              <a:rPr lang="en-US" dirty="0"/>
              <a:t>To find the curvature along a set of points, we fit the data along each point with a circle</a:t>
            </a:r>
          </a:p>
        </p:txBody>
      </p:sp>
      <p:sp>
        <p:nvSpPr>
          <p:cNvPr id="5" name="Content Placeholder 4">
            <a:extLst>
              <a:ext uri="{FF2B5EF4-FFF2-40B4-BE49-F238E27FC236}">
                <a16:creationId xmlns:a16="http://schemas.microsoft.com/office/drawing/2014/main" id="{2975E8EF-7114-48A2-AA07-F27CF0B60A51}"/>
              </a:ext>
            </a:extLst>
          </p:cNvPr>
          <p:cNvSpPr>
            <a:spLocks noGrp="1"/>
          </p:cNvSpPr>
          <p:nvPr>
            <p:ph idx="1"/>
          </p:nvPr>
        </p:nvSpPr>
        <p:spPr>
          <a:xfrm>
            <a:off x="838200" y="1825625"/>
            <a:ext cx="4669971" cy="4351338"/>
          </a:xfrm>
        </p:spPr>
        <p:txBody>
          <a:bodyPr>
            <a:normAutofit fontScale="77500" lnSpcReduction="20000"/>
          </a:bodyPr>
          <a:lstStyle/>
          <a:p>
            <a:pPr marL="0" indent="0">
              <a:buNone/>
            </a:pPr>
            <a:r>
              <a:rPr lang="en-US" dirty="0"/>
              <a:t>This is done within: </a:t>
            </a:r>
            <a:r>
              <a:rPr lang="en-US" dirty="0" err="1"/>
              <a:t>fcn_arcFit_curvatureAtPoint</a:t>
            </a:r>
            <a:endParaRPr lang="en-US" dirty="0"/>
          </a:p>
          <a:p>
            <a:pPr marL="0" indent="0">
              <a:buNone/>
            </a:pPr>
            <a:endParaRPr lang="en-US" dirty="0"/>
          </a:p>
          <a:p>
            <a:pPr marL="0" indent="0">
              <a:buNone/>
            </a:pPr>
            <a:r>
              <a:rPr lang="en-US" dirty="0"/>
              <a:t>The function takes a central starting point, and expands outward from that point in both directions, fitting points. At each fit, it calculates the height of the standard deviation of the fit versus the height of the box fitting the arc. This ratio is a signal to noise ratio, namely how much the arc fit deviates from a random line fit. Note that the SNR gets larger, then starts to get smaller again as the points depart from a true arc.</a:t>
            </a:r>
          </a:p>
        </p:txBody>
      </p:sp>
      <p:pic>
        <p:nvPicPr>
          <p:cNvPr id="7" name="Picture 6">
            <a:extLst>
              <a:ext uri="{FF2B5EF4-FFF2-40B4-BE49-F238E27FC236}">
                <a16:creationId xmlns:a16="http://schemas.microsoft.com/office/drawing/2014/main" id="{E6167716-AB91-4D45-AC3C-F6F52482E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446110"/>
            <a:ext cx="5154386" cy="3865790"/>
          </a:xfrm>
          <a:prstGeom prst="rect">
            <a:avLst/>
          </a:prstGeom>
        </p:spPr>
      </p:pic>
    </p:spTree>
    <p:extLst>
      <p:ext uri="{BB962C8B-B14F-4D97-AF65-F5344CB8AC3E}">
        <p14:creationId xmlns:p14="http://schemas.microsoft.com/office/powerpoint/2010/main" val="3545269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04076-B53E-46A1-9196-746EEE7820D9}"/>
              </a:ext>
            </a:extLst>
          </p:cNvPr>
          <p:cNvSpPr>
            <a:spLocks noGrp="1"/>
          </p:cNvSpPr>
          <p:nvPr>
            <p:ph type="title"/>
          </p:nvPr>
        </p:nvSpPr>
        <p:spPr>
          <a:xfrm>
            <a:off x="582715" y="691696"/>
            <a:ext cx="10515600" cy="1325563"/>
          </a:xfrm>
        </p:spPr>
        <p:txBody>
          <a:bodyPr>
            <a:noAutofit/>
          </a:bodyPr>
          <a:lstStyle/>
          <a:p>
            <a:r>
              <a:rPr lang="en-US" sz="3200" dirty="0"/>
              <a:t>The final results show that the SNR reaches the highest point at almost exactly the true radius in this example (20m). The “width” of data indices and the circle center are saved for this “best fit” </a:t>
            </a:r>
          </a:p>
        </p:txBody>
      </p:sp>
      <p:pic>
        <p:nvPicPr>
          <p:cNvPr id="5" name="Picture 4">
            <a:extLst>
              <a:ext uri="{FF2B5EF4-FFF2-40B4-BE49-F238E27FC236}">
                <a16:creationId xmlns:a16="http://schemas.microsoft.com/office/drawing/2014/main" id="{66037E16-87DD-4321-AC0D-60FC3006E84E}"/>
              </a:ext>
            </a:extLst>
          </p:cNvPr>
          <p:cNvPicPr>
            <a:picLocks noChangeAspect="1"/>
          </p:cNvPicPr>
          <p:nvPr/>
        </p:nvPicPr>
        <p:blipFill>
          <a:blip r:embed="rId2"/>
          <a:stretch>
            <a:fillRect/>
          </a:stretch>
        </p:blipFill>
        <p:spPr>
          <a:xfrm>
            <a:off x="456746" y="2383972"/>
            <a:ext cx="10767539" cy="3899807"/>
          </a:xfrm>
          <a:prstGeom prst="rect">
            <a:avLst/>
          </a:prstGeom>
        </p:spPr>
      </p:pic>
    </p:spTree>
    <p:extLst>
      <p:ext uri="{BB962C8B-B14F-4D97-AF65-F5344CB8AC3E}">
        <p14:creationId xmlns:p14="http://schemas.microsoft.com/office/powerpoint/2010/main" val="4005786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3E3F-DCF1-4CB5-AEA6-47D5750AE91A}"/>
              </a:ext>
            </a:extLst>
          </p:cNvPr>
          <p:cNvSpPr>
            <a:spLocks noGrp="1"/>
          </p:cNvSpPr>
          <p:nvPr>
            <p:ph type="title"/>
          </p:nvPr>
        </p:nvSpPr>
        <p:spPr/>
        <p:txBody>
          <a:bodyPr/>
          <a:lstStyle/>
          <a:p>
            <a:r>
              <a:rPr lang="en-US" dirty="0"/>
              <a:t>If one attempts a circle fit of a line, one finds that the SNR never gets very high</a:t>
            </a:r>
          </a:p>
        </p:txBody>
      </p:sp>
      <p:pic>
        <p:nvPicPr>
          <p:cNvPr id="5" name="Picture 4">
            <a:extLst>
              <a:ext uri="{FF2B5EF4-FFF2-40B4-BE49-F238E27FC236}">
                <a16:creationId xmlns:a16="http://schemas.microsoft.com/office/drawing/2014/main" id="{3B3B99A3-B7EB-4E8F-B901-549C3FE93C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29" y="2129064"/>
            <a:ext cx="5818414" cy="4363811"/>
          </a:xfrm>
          <a:prstGeom prst="rect">
            <a:avLst/>
          </a:prstGeom>
        </p:spPr>
      </p:pic>
      <p:pic>
        <p:nvPicPr>
          <p:cNvPr id="6" name="Picture 5">
            <a:extLst>
              <a:ext uri="{FF2B5EF4-FFF2-40B4-BE49-F238E27FC236}">
                <a16:creationId xmlns:a16="http://schemas.microsoft.com/office/drawing/2014/main" id="{DA3F90AE-A7B4-44A8-8867-5FC4CE1C8F52}"/>
              </a:ext>
            </a:extLst>
          </p:cNvPr>
          <p:cNvPicPr>
            <a:picLocks noChangeAspect="1"/>
          </p:cNvPicPr>
          <p:nvPr/>
        </p:nvPicPr>
        <p:blipFill>
          <a:blip r:embed="rId3"/>
          <a:stretch>
            <a:fillRect/>
          </a:stretch>
        </p:blipFill>
        <p:spPr>
          <a:xfrm>
            <a:off x="5663929" y="2716668"/>
            <a:ext cx="6896823" cy="3473220"/>
          </a:xfrm>
          <a:prstGeom prst="rect">
            <a:avLst/>
          </a:prstGeom>
        </p:spPr>
      </p:pic>
    </p:spTree>
    <p:extLst>
      <p:ext uri="{BB962C8B-B14F-4D97-AF65-F5344CB8AC3E}">
        <p14:creationId xmlns:p14="http://schemas.microsoft.com/office/powerpoint/2010/main" val="27367432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9D5BF-12D9-49CA-B02E-1ACD985771DE}"/>
              </a:ext>
            </a:extLst>
          </p:cNvPr>
          <p:cNvSpPr>
            <a:spLocks noGrp="1"/>
          </p:cNvSpPr>
          <p:nvPr>
            <p:ph type="title"/>
          </p:nvPr>
        </p:nvSpPr>
        <p:spPr/>
        <p:txBody>
          <a:bodyPr>
            <a:normAutofit fontScale="90000"/>
          </a:bodyPr>
          <a:lstStyle/>
          <a:p>
            <a:r>
              <a:rPr lang="en-US" dirty="0"/>
              <a:t>The curvature calculation, because it is iterative, is VERY slow. Once can force the function to limit itself to only data up to a particular data width</a:t>
            </a:r>
          </a:p>
        </p:txBody>
      </p:sp>
      <p:sp>
        <p:nvSpPr>
          <p:cNvPr id="3" name="Content Placeholder 2">
            <a:extLst>
              <a:ext uri="{FF2B5EF4-FFF2-40B4-BE49-F238E27FC236}">
                <a16:creationId xmlns:a16="http://schemas.microsoft.com/office/drawing/2014/main" id="{52799947-5C9A-4A54-938E-6B809EA6203A}"/>
              </a:ext>
            </a:extLst>
          </p:cNvPr>
          <p:cNvSpPr>
            <a:spLocks noGrp="1"/>
          </p:cNvSpPr>
          <p:nvPr>
            <p:ph idx="1"/>
          </p:nvPr>
        </p:nvSpPr>
        <p:spPr/>
        <p:txBody>
          <a:bodyPr/>
          <a:lstStyle/>
          <a:p>
            <a:pPr marL="0" indent="0">
              <a:buNone/>
            </a:pPr>
            <a:r>
              <a:rPr lang="en-US" dirty="0"/>
              <a:t>In this example, setting the data width to 100 is sufficient to find the best-fit arc, and saves about 2 times the calculations</a:t>
            </a:r>
          </a:p>
        </p:txBody>
      </p:sp>
      <p:pic>
        <p:nvPicPr>
          <p:cNvPr id="6" name="Picture 5">
            <a:extLst>
              <a:ext uri="{FF2B5EF4-FFF2-40B4-BE49-F238E27FC236}">
                <a16:creationId xmlns:a16="http://schemas.microsoft.com/office/drawing/2014/main" id="{1209948B-3376-4AA2-A746-2B4B59FA864B}"/>
              </a:ext>
            </a:extLst>
          </p:cNvPr>
          <p:cNvPicPr>
            <a:picLocks noChangeAspect="1"/>
          </p:cNvPicPr>
          <p:nvPr/>
        </p:nvPicPr>
        <p:blipFill>
          <a:blip r:embed="rId2"/>
          <a:stretch>
            <a:fillRect/>
          </a:stretch>
        </p:blipFill>
        <p:spPr>
          <a:xfrm>
            <a:off x="5866380" y="3225915"/>
            <a:ext cx="5380717" cy="2566125"/>
          </a:xfrm>
          <a:prstGeom prst="rect">
            <a:avLst/>
          </a:prstGeom>
        </p:spPr>
      </p:pic>
      <p:pic>
        <p:nvPicPr>
          <p:cNvPr id="7" name="Picture 6">
            <a:extLst>
              <a:ext uri="{FF2B5EF4-FFF2-40B4-BE49-F238E27FC236}">
                <a16:creationId xmlns:a16="http://schemas.microsoft.com/office/drawing/2014/main" id="{E9B88FFF-06CF-4F0A-9B2C-3279676A296B}"/>
              </a:ext>
            </a:extLst>
          </p:cNvPr>
          <p:cNvPicPr>
            <a:picLocks noChangeAspect="1"/>
          </p:cNvPicPr>
          <p:nvPr/>
        </p:nvPicPr>
        <p:blipFill>
          <a:blip r:embed="rId3"/>
          <a:stretch>
            <a:fillRect/>
          </a:stretch>
        </p:blipFill>
        <p:spPr>
          <a:xfrm>
            <a:off x="279854" y="3225915"/>
            <a:ext cx="5586526" cy="2664278"/>
          </a:xfrm>
          <a:prstGeom prst="rect">
            <a:avLst/>
          </a:prstGeom>
        </p:spPr>
      </p:pic>
    </p:spTree>
    <p:extLst>
      <p:ext uri="{BB962C8B-B14F-4D97-AF65-F5344CB8AC3E}">
        <p14:creationId xmlns:p14="http://schemas.microsoft.com/office/powerpoint/2010/main" val="37664513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7AE3-5D15-4F9F-BE6D-5A401816BE6A}"/>
              </a:ext>
            </a:extLst>
          </p:cNvPr>
          <p:cNvSpPr>
            <a:spLocks noGrp="1"/>
          </p:cNvSpPr>
          <p:nvPr>
            <p:ph type="title"/>
          </p:nvPr>
        </p:nvSpPr>
        <p:spPr/>
        <p:txBody>
          <a:bodyPr>
            <a:normAutofit fontScale="90000"/>
          </a:bodyPr>
          <a:lstStyle/>
          <a:p>
            <a:r>
              <a:rPr lang="en-US" dirty="0"/>
              <a:t>As a rule, we want the data width to be just a bit longer than the longest curve we expect to encounter</a:t>
            </a:r>
          </a:p>
        </p:txBody>
      </p:sp>
      <p:sp>
        <p:nvSpPr>
          <p:cNvPr id="3" name="Content Placeholder 2">
            <a:extLst>
              <a:ext uri="{FF2B5EF4-FFF2-40B4-BE49-F238E27FC236}">
                <a16:creationId xmlns:a16="http://schemas.microsoft.com/office/drawing/2014/main" id="{C56ABEDD-6DD9-4F93-92ED-33622679CF6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51832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BD408-2E18-444D-B40E-41AC96C913CC}"/>
              </a:ext>
            </a:extLst>
          </p:cNvPr>
          <p:cNvSpPr>
            <a:spLocks noGrp="1"/>
          </p:cNvSpPr>
          <p:nvPr>
            <p:ph type="title"/>
          </p:nvPr>
        </p:nvSpPr>
        <p:spPr/>
        <p:txBody>
          <a:bodyPr>
            <a:noAutofit/>
          </a:bodyPr>
          <a:lstStyle/>
          <a:p>
            <a:r>
              <a:rPr lang="en-US" sz="3600" dirty="0"/>
              <a:t>When we process all points in a sequence, and record the curvatures at each point (a VERY slow process), we can easily find the four curves and the points of best fit.</a:t>
            </a:r>
          </a:p>
        </p:txBody>
      </p:sp>
      <p:pic>
        <p:nvPicPr>
          <p:cNvPr id="5" name="Picture 4">
            <a:extLst>
              <a:ext uri="{FF2B5EF4-FFF2-40B4-BE49-F238E27FC236}">
                <a16:creationId xmlns:a16="http://schemas.microsoft.com/office/drawing/2014/main" id="{537D9C5D-D7D0-4EB3-85C5-EF47C58FA80B}"/>
              </a:ext>
            </a:extLst>
          </p:cNvPr>
          <p:cNvPicPr>
            <a:picLocks noChangeAspect="1"/>
          </p:cNvPicPr>
          <p:nvPr/>
        </p:nvPicPr>
        <p:blipFill>
          <a:blip r:embed="rId2"/>
          <a:stretch>
            <a:fillRect/>
          </a:stretch>
        </p:blipFill>
        <p:spPr>
          <a:xfrm>
            <a:off x="-405494" y="1959428"/>
            <a:ext cx="12044811" cy="4808765"/>
          </a:xfrm>
          <a:prstGeom prst="rect">
            <a:avLst/>
          </a:prstGeom>
        </p:spPr>
      </p:pic>
    </p:spTree>
    <p:extLst>
      <p:ext uri="{BB962C8B-B14F-4D97-AF65-F5344CB8AC3E}">
        <p14:creationId xmlns:p14="http://schemas.microsoft.com/office/powerpoint/2010/main" val="4258134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r>
              <a:rPr lang="en-US" sz="3600" dirty="0"/>
              <a:t>This presentation will show that the requirements for continuity are related to the radii, r1 and r2, and signed distance between the centers of circles 1 and 2, d12</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r>
              <a:rPr lang="en-US" dirty="0"/>
              <a:t>These conditions have geometric meaning in plots of r2 versus d12</a:t>
            </a:r>
          </a:p>
        </p:txBody>
      </p:sp>
    </p:spTree>
    <p:extLst>
      <p:ext uri="{BB962C8B-B14F-4D97-AF65-F5344CB8AC3E}">
        <p14:creationId xmlns:p14="http://schemas.microsoft.com/office/powerpoint/2010/main" val="33896990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Arc “Islands”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387207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9101-5BEF-4170-9DAC-54D12DEBDB3F}"/>
              </a:ext>
            </a:extLst>
          </p:cNvPr>
          <p:cNvSpPr>
            <a:spLocks noGrp="1"/>
          </p:cNvSpPr>
          <p:nvPr>
            <p:ph type="title"/>
          </p:nvPr>
        </p:nvSpPr>
        <p:spPr/>
        <p:txBody>
          <a:bodyPr/>
          <a:lstStyle/>
          <a:p>
            <a:r>
              <a:rPr lang="en-US" dirty="0"/>
              <a:t>In processing data, the curve fitting should seek to avoid breaking data mid-geometries</a:t>
            </a:r>
          </a:p>
        </p:txBody>
      </p:sp>
      <p:sp>
        <p:nvSpPr>
          <p:cNvPr id="3" name="Content Placeholder 2">
            <a:extLst>
              <a:ext uri="{FF2B5EF4-FFF2-40B4-BE49-F238E27FC236}">
                <a16:creationId xmlns:a16="http://schemas.microsoft.com/office/drawing/2014/main" id="{4A44BAB3-AC40-4C63-A373-09D1C38C3FEB}"/>
              </a:ext>
            </a:extLst>
          </p:cNvPr>
          <p:cNvSpPr>
            <a:spLocks noGrp="1"/>
          </p:cNvSpPr>
          <p:nvPr>
            <p:ph idx="1"/>
          </p:nvPr>
        </p:nvSpPr>
        <p:spPr>
          <a:xfrm>
            <a:off x="838200" y="1825625"/>
            <a:ext cx="6161314" cy="4351338"/>
          </a:xfrm>
        </p:spPr>
        <p:txBody>
          <a:bodyPr/>
          <a:lstStyle/>
          <a:p>
            <a:pPr marL="0" indent="0">
              <a:buNone/>
            </a:pPr>
            <a:r>
              <a:rPr lang="en-US" dirty="0"/>
              <a:t>For example, in the test track, we want to avoid trying a start/end location in the middle of an arc, as the data before the arc may be fitted with a slightly different geometry than the data after the arc, resulting in a discontinuity. To check for loops, we check the average spacing between points and check whether the start/end points are “near” each other relative to this spacing (usually 5x average)</a:t>
            </a:r>
          </a:p>
        </p:txBody>
      </p:sp>
      <p:sp>
        <p:nvSpPr>
          <p:cNvPr id="4" name="Rectangle 3">
            <a:extLst>
              <a:ext uri="{FF2B5EF4-FFF2-40B4-BE49-F238E27FC236}">
                <a16:creationId xmlns:a16="http://schemas.microsoft.com/office/drawing/2014/main" id="{3A477731-FE57-4560-BF3F-74352D705DC7}"/>
              </a:ext>
            </a:extLst>
          </p:cNvPr>
          <p:cNvSpPr/>
          <p:nvPr/>
        </p:nvSpPr>
        <p:spPr>
          <a:xfrm>
            <a:off x="7184572" y="2431633"/>
            <a:ext cx="4582885" cy="3139321"/>
          </a:xfrm>
          <a:prstGeom prst="rect">
            <a:avLst/>
          </a:prstGeom>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spTree>
    <p:extLst>
      <p:ext uri="{BB962C8B-B14F-4D97-AF65-F5344CB8AC3E}">
        <p14:creationId xmlns:p14="http://schemas.microsoft.com/office/powerpoint/2010/main" val="37360375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1217-957C-4BFA-B3AF-1B83269FF448}"/>
              </a:ext>
            </a:extLst>
          </p:cNvPr>
          <p:cNvSpPr>
            <a:spLocks noGrp="1"/>
          </p:cNvSpPr>
          <p:nvPr>
            <p:ph type="title"/>
          </p:nvPr>
        </p:nvSpPr>
        <p:spPr/>
        <p:txBody>
          <a:bodyPr/>
          <a:lstStyle/>
          <a:p>
            <a:r>
              <a:rPr lang="en-US" dirty="0"/>
              <a:t>For example, the test track is identified as a loop</a:t>
            </a:r>
          </a:p>
        </p:txBody>
      </p:sp>
      <p:pic>
        <p:nvPicPr>
          <p:cNvPr id="8" name="Picture 7">
            <a:extLst>
              <a:ext uri="{FF2B5EF4-FFF2-40B4-BE49-F238E27FC236}">
                <a16:creationId xmlns:a16="http://schemas.microsoft.com/office/drawing/2014/main" id="{81F7D142-BDED-4544-B876-FD46C69042E3}"/>
              </a:ext>
            </a:extLst>
          </p:cNvPr>
          <p:cNvPicPr>
            <a:picLocks noChangeAspect="1"/>
          </p:cNvPicPr>
          <p:nvPr/>
        </p:nvPicPr>
        <p:blipFill>
          <a:blip r:embed="rId2"/>
          <a:stretch>
            <a:fillRect/>
          </a:stretch>
        </p:blipFill>
        <p:spPr>
          <a:xfrm>
            <a:off x="593271" y="1690688"/>
            <a:ext cx="4046661" cy="3034996"/>
          </a:xfrm>
          <a:prstGeom prst="rect">
            <a:avLst/>
          </a:prstGeom>
        </p:spPr>
      </p:pic>
      <p:sp>
        <p:nvSpPr>
          <p:cNvPr id="4" name="Rectangle 3">
            <a:extLst>
              <a:ext uri="{FF2B5EF4-FFF2-40B4-BE49-F238E27FC236}">
                <a16:creationId xmlns:a16="http://schemas.microsoft.com/office/drawing/2014/main" id="{1973E4B9-E947-43C3-AFAF-4EB531F72F09}"/>
              </a:ext>
            </a:extLst>
          </p:cNvPr>
          <p:cNvSpPr/>
          <p:nvPr/>
        </p:nvSpPr>
        <p:spPr>
          <a:xfrm>
            <a:off x="3706586" y="3718679"/>
            <a:ext cx="4582885" cy="3139321"/>
          </a:xfrm>
          <a:prstGeom prst="rect">
            <a:avLst/>
          </a:prstGeom>
          <a:solidFill>
            <a:schemeClr val="bg1"/>
          </a:solidFill>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pic>
        <p:nvPicPr>
          <p:cNvPr id="7" name="Picture 6">
            <a:extLst>
              <a:ext uri="{FF2B5EF4-FFF2-40B4-BE49-F238E27FC236}">
                <a16:creationId xmlns:a16="http://schemas.microsoft.com/office/drawing/2014/main" id="{B8778B49-DC01-44A9-AA55-7ED87912A003}"/>
              </a:ext>
            </a:extLst>
          </p:cNvPr>
          <p:cNvPicPr>
            <a:picLocks noChangeAspect="1"/>
          </p:cNvPicPr>
          <p:nvPr/>
        </p:nvPicPr>
        <p:blipFill>
          <a:blip r:embed="rId3"/>
          <a:stretch>
            <a:fillRect/>
          </a:stretch>
        </p:blipFill>
        <p:spPr>
          <a:xfrm>
            <a:off x="6487886" y="1640495"/>
            <a:ext cx="5334000" cy="4000500"/>
          </a:xfrm>
          <a:prstGeom prst="rect">
            <a:avLst/>
          </a:prstGeom>
        </p:spPr>
      </p:pic>
    </p:spTree>
    <p:extLst>
      <p:ext uri="{BB962C8B-B14F-4D97-AF65-F5344CB8AC3E}">
        <p14:creationId xmlns:p14="http://schemas.microsoft.com/office/powerpoint/2010/main" val="9595011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1F662-F883-4568-A395-077B918C5ADC}"/>
              </a:ext>
            </a:extLst>
          </p:cNvPr>
          <p:cNvSpPr>
            <a:spLocks noGrp="1"/>
          </p:cNvSpPr>
          <p:nvPr>
            <p:ph type="title"/>
          </p:nvPr>
        </p:nvSpPr>
        <p:spPr>
          <a:xfrm>
            <a:off x="598714" y="365125"/>
            <a:ext cx="11375572" cy="1325563"/>
          </a:xfrm>
        </p:spPr>
        <p:txBody>
          <a:bodyPr>
            <a:normAutofit fontScale="90000"/>
          </a:bodyPr>
          <a:lstStyle/>
          <a:p>
            <a:r>
              <a:rPr lang="en-US" dirty="0"/>
              <a:t>To simplify data processing, we wish to isolate the data fitting into data clusters such that the data fitting within one cluster does not affect adjacent clusters</a:t>
            </a:r>
          </a:p>
        </p:txBody>
      </p:sp>
      <p:sp>
        <p:nvSpPr>
          <p:cNvPr id="3" name="Content Placeholder 2">
            <a:extLst>
              <a:ext uri="{FF2B5EF4-FFF2-40B4-BE49-F238E27FC236}">
                <a16:creationId xmlns:a16="http://schemas.microsoft.com/office/drawing/2014/main" id="{0CAEF83F-C260-4316-9C25-C9D962110B5E}"/>
              </a:ext>
            </a:extLst>
          </p:cNvPr>
          <p:cNvSpPr>
            <a:spLocks noGrp="1"/>
          </p:cNvSpPr>
          <p:nvPr>
            <p:ph idx="1"/>
          </p:nvPr>
        </p:nvSpPr>
        <p:spPr>
          <a:xfrm>
            <a:off x="838200" y="2514599"/>
            <a:ext cx="4125686" cy="3662363"/>
          </a:xfrm>
        </p:spPr>
        <p:txBody>
          <a:bodyPr/>
          <a:lstStyle/>
          <a:p>
            <a:pPr marL="0" indent="0">
              <a:buNone/>
            </a:pPr>
            <a:r>
              <a:rPr lang="en-US" dirty="0"/>
              <a:t>Conceptually, we refer to these “fitting areas” as islands, and this notation shows up throughout the codes. In roads where curves are connected by line segments, the curves are the “islands”</a:t>
            </a:r>
          </a:p>
        </p:txBody>
      </p:sp>
      <p:pic>
        <p:nvPicPr>
          <p:cNvPr id="1026" name="Picture 2" descr="a small island in the middle of a body of water">
            <a:extLst>
              <a:ext uri="{FF2B5EF4-FFF2-40B4-BE49-F238E27FC236}">
                <a16:creationId xmlns:a16="http://schemas.microsoft.com/office/drawing/2014/main" id="{E9368C96-A823-405F-AE50-A35C0C381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6772" y="2014003"/>
            <a:ext cx="4713514" cy="33667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221702-31E3-4ED6-910E-1AA0C7A51FF7}"/>
              </a:ext>
            </a:extLst>
          </p:cNvPr>
          <p:cNvSpPr txBox="1"/>
          <p:nvPr/>
        </p:nvSpPr>
        <p:spPr>
          <a:xfrm>
            <a:off x="6574971" y="5704114"/>
            <a:ext cx="3202287" cy="1015663"/>
          </a:xfrm>
          <a:prstGeom prst="rect">
            <a:avLst/>
          </a:prstGeom>
          <a:noFill/>
        </p:spPr>
        <p:txBody>
          <a:bodyPr wrap="none" rtlCol="0">
            <a:spAutoFit/>
          </a:bodyPr>
          <a:lstStyle/>
          <a:p>
            <a:r>
              <a:rPr lang="en-US" sz="1200" dirty="0"/>
              <a:t>Dave </a:t>
            </a:r>
            <a:r>
              <a:rPr lang="en-US" sz="1200" dirty="0" err="1"/>
              <a:t>Hoefler</a:t>
            </a:r>
            <a:r>
              <a:rPr lang="en-US" sz="1200" dirty="0"/>
              <a:t>, </a:t>
            </a:r>
            <a:br>
              <a:rPr lang="en-US" sz="1200" dirty="0"/>
            </a:br>
            <a:r>
              <a:rPr lang="en-US" sz="1200" dirty="0"/>
              <a:t>Diablo Lake / North Cascades, WA</a:t>
            </a:r>
          </a:p>
          <a:p>
            <a:r>
              <a:rPr lang="en-US" sz="1200" dirty="0">
                <a:hlinkClick r:id="rId3"/>
              </a:rPr>
              <a:t>Diablo Lake, United States</a:t>
            </a:r>
            <a:endParaRPr lang="en-US" sz="1200" dirty="0"/>
          </a:p>
          <a:p>
            <a:r>
              <a:rPr lang="en-US" sz="1200" dirty="0"/>
              <a:t>Published on July 8, 2018Canon, EOS 5D Mark III</a:t>
            </a:r>
          </a:p>
          <a:p>
            <a:r>
              <a:rPr lang="en-US" sz="1200" dirty="0"/>
              <a:t>Free to use under the </a:t>
            </a:r>
            <a:r>
              <a:rPr lang="en-US" sz="1200" dirty="0" err="1">
                <a:hlinkClick r:id="rId4"/>
              </a:rPr>
              <a:t>Unsplash</a:t>
            </a:r>
            <a:r>
              <a:rPr lang="en-US" sz="1200" dirty="0">
                <a:hlinkClick r:id="rId4"/>
              </a:rPr>
              <a:t> License</a:t>
            </a:r>
            <a:endParaRPr lang="en-US" dirty="0"/>
          </a:p>
        </p:txBody>
      </p:sp>
    </p:spTree>
    <p:extLst>
      <p:ext uri="{BB962C8B-B14F-4D97-AF65-F5344CB8AC3E}">
        <p14:creationId xmlns:p14="http://schemas.microsoft.com/office/powerpoint/2010/main" val="36758065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C80AD-6C44-4654-B742-0C72EFB446CC}"/>
              </a:ext>
            </a:extLst>
          </p:cNvPr>
          <p:cNvSpPr>
            <a:spLocks noGrp="1"/>
          </p:cNvSpPr>
          <p:nvPr>
            <p:ph type="title"/>
          </p:nvPr>
        </p:nvSpPr>
        <p:spPr/>
        <p:txBody>
          <a:bodyPr/>
          <a:lstStyle/>
          <a:p>
            <a:r>
              <a:rPr lang="en-US" dirty="0"/>
              <a:t>Most real-world roads are very “island”-y</a:t>
            </a:r>
          </a:p>
        </p:txBody>
      </p:sp>
      <p:sp>
        <p:nvSpPr>
          <p:cNvPr id="3" name="Content Placeholder 2">
            <a:extLst>
              <a:ext uri="{FF2B5EF4-FFF2-40B4-BE49-F238E27FC236}">
                <a16:creationId xmlns:a16="http://schemas.microsoft.com/office/drawing/2014/main" id="{2F5F73E3-7B7B-42BE-AF99-5FB0A147F7B8}"/>
              </a:ext>
            </a:extLst>
          </p:cNvPr>
          <p:cNvSpPr>
            <a:spLocks noGrp="1"/>
          </p:cNvSpPr>
          <p:nvPr>
            <p:ph idx="1"/>
          </p:nvPr>
        </p:nvSpPr>
        <p:spPr>
          <a:xfrm>
            <a:off x="838200" y="1825625"/>
            <a:ext cx="5584371" cy="4351338"/>
          </a:xfrm>
        </p:spPr>
        <p:txBody>
          <a:bodyPr/>
          <a:lstStyle/>
          <a:p>
            <a:pPr marL="0" indent="0">
              <a:buNone/>
            </a:pPr>
            <a:r>
              <a:rPr lang="en-US" dirty="0"/>
              <a:t>Islands are where there are interconnected arcs that have no line segments within. The area between islands are line segments. Islands are useful for analysis because calculations done within an island are not affected by calculations in other islands, and so the data can be sub-grouped by island and processed island by island, thereby saving huge amounts of computation.</a:t>
            </a:r>
          </a:p>
          <a:p>
            <a:endParaRPr lang="en-US" dirty="0"/>
          </a:p>
        </p:txBody>
      </p:sp>
      <p:pic>
        <p:nvPicPr>
          <p:cNvPr id="4" name="Picture 3">
            <a:extLst>
              <a:ext uri="{FF2B5EF4-FFF2-40B4-BE49-F238E27FC236}">
                <a16:creationId xmlns:a16="http://schemas.microsoft.com/office/drawing/2014/main" id="{B87B4A46-41C2-4F0F-A14D-A1B9701D604E}"/>
              </a:ext>
            </a:extLst>
          </p:cNvPr>
          <p:cNvPicPr>
            <a:picLocks noChangeAspect="1"/>
          </p:cNvPicPr>
          <p:nvPr/>
        </p:nvPicPr>
        <p:blipFill rotWithShape="1">
          <a:blip r:embed="rId2"/>
          <a:srcRect b="54337"/>
          <a:stretch/>
        </p:blipFill>
        <p:spPr>
          <a:xfrm>
            <a:off x="7107767" y="1995488"/>
            <a:ext cx="4246033" cy="3451905"/>
          </a:xfrm>
          <a:prstGeom prst="rect">
            <a:avLst/>
          </a:prstGeom>
        </p:spPr>
      </p:pic>
      <p:sp>
        <p:nvSpPr>
          <p:cNvPr id="5" name="TextBox 4">
            <a:extLst>
              <a:ext uri="{FF2B5EF4-FFF2-40B4-BE49-F238E27FC236}">
                <a16:creationId xmlns:a16="http://schemas.microsoft.com/office/drawing/2014/main" id="{06AAAB88-3BDD-4E42-98C7-D7F3715654DC}"/>
              </a:ext>
            </a:extLst>
          </p:cNvPr>
          <p:cNvSpPr txBox="1"/>
          <p:nvPr/>
        </p:nvSpPr>
        <p:spPr>
          <a:xfrm>
            <a:off x="8294914" y="5661878"/>
            <a:ext cx="2630528" cy="830997"/>
          </a:xfrm>
          <a:prstGeom prst="rect">
            <a:avLst/>
          </a:prstGeom>
          <a:noFill/>
        </p:spPr>
        <p:txBody>
          <a:bodyPr wrap="none" rtlCol="0">
            <a:spAutoFit/>
          </a:bodyPr>
          <a:lstStyle/>
          <a:p>
            <a:r>
              <a:rPr lang="en-US" sz="1200" dirty="0"/>
              <a:t>Ethan </a:t>
            </a:r>
            <a:r>
              <a:rPr lang="en-US" sz="1200" dirty="0" err="1"/>
              <a:t>Rheams</a:t>
            </a:r>
            <a:endParaRPr lang="en-US" sz="1200" dirty="0"/>
          </a:p>
          <a:p>
            <a:r>
              <a:rPr lang="en-US" sz="1200" dirty="0"/>
              <a:t>Published on August 29, 2018</a:t>
            </a:r>
          </a:p>
          <a:p>
            <a:r>
              <a:rPr lang="en-US" sz="1200" dirty="0"/>
              <a:t>DJI, Mavic Pro</a:t>
            </a:r>
          </a:p>
          <a:p>
            <a:r>
              <a:rPr lang="en-US" sz="1200" dirty="0"/>
              <a:t>Free to use under the </a:t>
            </a:r>
            <a:r>
              <a:rPr lang="en-US" sz="1200" dirty="0" err="1"/>
              <a:t>Unsplash</a:t>
            </a:r>
            <a:r>
              <a:rPr lang="en-US" sz="1200" dirty="0"/>
              <a:t> License</a:t>
            </a:r>
          </a:p>
        </p:txBody>
      </p:sp>
      <p:sp>
        <p:nvSpPr>
          <p:cNvPr id="6" name="Arrow: Right 5">
            <a:extLst>
              <a:ext uri="{FF2B5EF4-FFF2-40B4-BE49-F238E27FC236}">
                <a16:creationId xmlns:a16="http://schemas.microsoft.com/office/drawing/2014/main" id="{6099EB4E-520F-4D7D-AEBD-0EBCBEF8D1C2}"/>
              </a:ext>
            </a:extLst>
          </p:cNvPr>
          <p:cNvSpPr/>
          <p:nvPr/>
        </p:nvSpPr>
        <p:spPr>
          <a:xfrm rot="3726828">
            <a:off x="8539540" y="2472866"/>
            <a:ext cx="1382485" cy="584426"/>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ECE411F2-0A4D-44F3-BD9E-95E9AC4D67DC}"/>
              </a:ext>
            </a:extLst>
          </p:cNvPr>
          <p:cNvSpPr/>
          <p:nvPr/>
        </p:nvSpPr>
        <p:spPr>
          <a:xfrm rot="13988285">
            <a:off x="8761632" y="5070904"/>
            <a:ext cx="1382485" cy="584426"/>
          </a:xfrm>
          <a:prstGeom prst="right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E99CBBA-FEF8-4FB8-BCCE-87809CB48C0F}"/>
              </a:ext>
            </a:extLst>
          </p:cNvPr>
          <p:cNvSpPr/>
          <p:nvPr/>
        </p:nvSpPr>
        <p:spPr>
          <a:xfrm rot="19693305">
            <a:off x="9056330" y="3294044"/>
            <a:ext cx="1260146" cy="618827"/>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EC1A15-1987-4A98-8EB8-DE3815EADD3B}"/>
              </a:ext>
            </a:extLst>
          </p:cNvPr>
          <p:cNvSpPr/>
          <p:nvPr/>
        </p:nvSpPr>
        <p:spPr>
          <a:xfrm rot="19693305">
            <a:off x="8087501" y="4325357"/>
            <a:ext cx="1260146" cy="618827"/>
          </a:xfrm>
          <a:prstGeom prst="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5543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EBDD-3C84-4A0D-BAF9-4C530BED6A5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CA9CAC-95FD-49A4-ACF6-DAC9943D1BC1}"/>
              </a:ext>
            </a:extLst>
          </p:cNvPr>
          <p:cNvSpPr>
            <a:spLocks noGrp="1"/>
          </p:cNvSpPr>
          <p:nvPr>
            <p:ph idx="1"/>
          </p:nvPr>
        </p:nvSpPr>
        <p:spPr/>
        <p:txBody>
          <a:bodyPr/>
          <a:lstStyle/>
          <a:p>
            <a:r>
              <a:rPr lang="en-US" dirty="0"/>
              <a:t>figure(</a:t>
            </a:r>
            <a:r>
              <a:rPr lang="en-US" dirty="0" err="1"/>
              <a:t>XY_fig_num</a:t>
            </a:r>
            <a:r>
              <a:rPr lang="en-US" dirty="0"/>
              <a:t>);</a:t>
            </a:r>
          </a:p>
          <a:p>
            <a:endParaRPr lang="en-US" dirty="0"/>
          </a:p>
        </p:txBody>
      </p:sp>
    </p:spTree>
    <p:extLst>
      <p:ext uri="{BB962C8B-B14F-4D97-AF65-F5344CB8AC3E}">
        <p14:creationId xmlns:p14="http://schemas.microsoft.com/office/powerpoint/2010/main" val="2562523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pPr marL="0" indent="0">
              <a:buNone/>
            </a:pPr>
            <a:r>
              <a:rPr lang="en-US" dirty="0"/>
              <a:t>We define the </a:t>
            </a:r>
            <a:r>
              <a:rPr lang="en-US" u="sng" dirty="0"/>
              <a:t>signed</a:t>
            </a:r>
            <a:r>
              <a:rPr lang="en-US" dirty="0"/>
              <a:t> distance from 1 to 2, d12, as the center-to-center distance between a starting circle (green) and ending circle (red). </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2053244" y="295101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424844" y="296348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B6054F9C-E095-3F6D-BBF0-EB6CBDF127E3}"/>
              </a:ext>
            </a:extLst>
          </p:cNvPr>
          <p:cNvCxnSpPr/>
          <p:nvPr/>
        </p:nvCxnSpPr>
        <p:spPr>
          <a:xfrm>
            <a:off x="3179618" y="3890356"/>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3104804" y="403482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951124" y="302583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703522" y="303830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8" name="Straight Arrow Connector 27">
            <a:extLst>
              <a:ext uri="{FF2B5EF4-FFF2-40B4-BE49-F238E27FC236}">
                <a16:creationId xmlns:a16="http://schemas.microsoft.com/office/drawing/2014/main" id="{1C6ACAEC-8198-BF22-A4BB-C341F3D81917}"/>
              </a:ext>
            </a:extLst>
          </p:cNvPr>
          <p:cNvCxnSpPr/>
          <p:nvPr/>
        </p:nvCxnSpPr>
        <p:spPr>
          <a:xfrm>
            <a:off x="9223610" y="4779818"/>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4FC1C912-88DF-E1D1-58FA-863343B71FEB}"/>
              </a:ext>
            </a:extLst>
          </p:cNvPr>
          <p:cNvCxnSpPr>
            <a:cxnSpLocks/>
          </p:cNvCxnSpPr>
          <p:nvPr/>
        </p:nvCxnSpPr>
        <p:spPr>
          <a:xfrm flipH="1">
            <a:off x="7764780" y="3940232"/>
            <a:ext cx="904702" cy="1246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F848BCF6-8BAA-737B-ABE3-CA07631BC1C3}"/>
              </a:ext>
            </a:extLst>
          </p:cNvPr>
          <p:cNvSpPr txBox="1"/>
          <p:nvPr/>
        </p:nvSpPr>
        <p:spPr>
          <a:xfrm>
            <a:off x="7631084" y="4097172"/>
            <a:ext cx="1478738" cy="369332"/>
          </a:xfrm>
          <a:prstGeom prst="rect">
            <a:avLst/>
          </a:prstGeom>
          <a:noFill/>
        </p:spPr>
        <p:txBody>
          <a:bodyPr wrap="none" rtlCol="0">
            <a:spAutoFit/>
          </a:bodyPr>
          <a:lstStyle/>
          <a:p>
            <a:r>
              <a:rPr lang="en-US" dirty="0"/>
              <a:t>Negative d12</a:t>
            </a:r>
          </a:p>
        </p:txBody>
      </p:sp>
      <p:cxnSp>
        <p:nvCxnSpPr>
          <p:cNvPr id="33" name="Straight Arrow Connector 32">
            <a:extLst>
              <a:ext uri="{FF2B5EF4-FFF2-40B4-BE49-F238E27FC236}">
                <a16:creationId xmlns:a16="http://schemas.microsoft.com/office/drawing/2014/main" id="{3961701B-FD19-15FA-39B2-FF1A9A49F89D}"/>
              </a:ext>
            </a:extLst>
          </p:cNvPr>
          <p:cNvCxnSpPr>
            <a:cxnSpLocks/>
          </p:cNvCxnSpPr>
          <p:nvPr/>
        </p:nvCxnSpPr>
        <p:spPr>
          <a:xfrm>
            <a:off x="3412375" y="4675912"/>
            <a:ext cx="74638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Oval 33">
            <a:extLst>
              <a:ext uri="{FF2B5EF4-FFF2-40B4-BE49-F238E27FC236}">
                <a16:creationId xmlns:a16="http://schemas.microsoft.com/office/drawing/2014/main" id="{CA146B33-AEC8-4C00-72DF-349A9F860BD0}"/>
              </a:ext>
            </a:extLst>
          </p:cNvPr>
          <p:cNvSpPr/>
          <p:nvPr/>
        </p:nvSpPr>
        <p:spPr>
          <a:xfrm>
            <a:off x="3291840" y="459278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4552056-6B04-E12A-1482-E49BFF2B9371}"/>
              </a:ext>
            </a:extLst>
          </p:cNvPr>
          <p:cNvSpPr/>
          <p:nvPr/>
        </p:nvSpPr>
        <p:spPr>
          <a:xfrm>
            <a:off x="9168937" y="4675912"/>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BE56845-9155-702A-A115-E4D61ADA5233}"/>
              </a:ext>
            </a:extLst>
          </p:cNvPr>
          <p:cNvSpPr txBox="1"/>
          <p:nvPr/>
        </p:nvSpPr>
        <p:spPr>
          <a:xfrm>
            <a:off x="993371" y="5267698"/>
            <a:ext cx="9735027" cy="923330"/>
          </a:xfrm>
          <a:prstGeom prst="rect">
            <a:avLst/>
          </a:prstGeom>
          <a:noFill/>
        </p:spPr>
        <p:txBody>
          <a:bodyPr wrap="square" rtlCol="0">
            <a:spAutoFit/>
          </a:bodyPr>
          <a:lstStyle/>
          <a:p>
            <a:r>
              <a:rPr lang="en-US" dirty="0"/>
              <a:t>Note that circles both are counter-clockwise in the arc direction (CCW). The sign (+ or -) of d1s, discussed in the next slides, depends on the direction of the arcs around the circle and the points of departure from circle 1 to circle 2. </a:t>
            </a:r>
          </a:p>
        </p:txBody>
      </p:sp>
      <p:cxnSp>
        <p:nvCxnSpPr>
          <p:cNvPr id="6" name="Straight Arrow Connector 5">
            <a:extLst>
              <a:ext uri="{FF2B5EF4-FFF2-40B4-BE49-F238E27FC236}">
                <a16:creationId xmlns:a16="http://schemas.microsoft.com/office/drawing/2014/main" id="{A4F65255-3657-2485-6985-D2BF185AE20E}"/>
              </a:ext>
            </a:extLst>
          </p:cNvPr>
          <p:cNvCxnSpPr>
            <a:cxnSpLocks/>
          </p:cNvCxnSpPr>
          <p:nvPr/>
        </p:nvCxnSpPr>
        <p:spPr>
          <a:xfrm flipV="1">
            <a:off x="9779924" y="3349826"/>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E867B8C-A732-EEAF-7C99-08B0B6657E6C}"/>
              </a:ext>
            </a:extLst>
          </p:cNvPr>
          <p:cNvCxnSpPr>
            <a:cxnSpLocks/>
          </p:cNvCxnSpPr>
          <p:nvPr/>
        </p:nvCxnSpPr>
        <p:spPr>
          <a:xfrm>
            <a:off x="2053244" y="385545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5307BBAF-F915-30F2-F714-C432644573DF}"/>
              </a:ext>
            </a:extLst>
          </p:cNvPr>
          <p:cNvCxnSpPr>
            <a:cxnSpLocks/>
          </p:cNvCxnSpPr>
          <p:nvPr/>
        </p:nvCxnSpPr>
        <p:spPr>
          <a:xfrm>
            <a:off x="6703522" y="3937581"/>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ACC3AA95-A674-9E4D-7D5B-98701B68B8FA}"/>
              </a:ext>
            </a:extLst>
          </p:cNvPr>
          <p:cNvCxnSpPr>
            <a:cxnSpLocks/>
          </p:cNvCxnSpPr>
          <p:nvPr/>
        </p:nvCxnSpPr>
        <p:spPr>
          <a:xfrm flipV="1">
            <a:off x="5253644" y="323996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75973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r>
              <a:rPr lang="en-US" dirty="0"/>
              <a:t>The sign is necessary because there are often several possible continuity solutions, but only one will be valid</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a:xfrm>
            <a:off x="838200" y="2088173"/>
            <a:ext cx="10515600" cy="4088789"/>
          </a:xfrm>
        </p:spPr>
        <p:txBody>
          <a:bodyPr>
            <a:normAutofit/>
          </a:bodyPr>
          <a:lstStyle/>
          <a:p>
            <a:pPr marL="0" indent="0">
              <a:buNone/>
            </a:pPr>
            <a:r>
              <a:rPr lang="en-US" dirty="0"/>
              <a:t>Examine the vectors from the center of circle1 (c1) to the valid departure point (d1) on circle1, Vc1d1. Similarly, label the vector from the center of circle1 (c1) to the center of circle2, Vc1c2. The cross product, Vc1d1 x Vc1c2, will be positive in the z-component if d12 is positive.</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820247" y="4001294"/>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191847" y="4013763"/>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128809" y="5765529"/>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784135" y="5023761"/>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871807" y="5085103"/>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718127" y="4076108"/>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470525" y="4088577"/>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091096" y="5243258"/>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2995805" y="5703185"/>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11991" y="5813473"/>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644409" y="5850498"/>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831975" y="4928163"/>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684876" y="4990508"/>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627133" y="47490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197207" y="4837619"/>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11991" y="4989506"/>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135432" y="5820098"/>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578493" y="5954020"/>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546927" y="4422531"/>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820247" y="492816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470525" y="5070389"/>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020647" y="4372773"/>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5033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pPr marL="0" indent="0">
              <a:buNone/>
            </a:pPr>
            <a:r>
              <a:rPr lang="en-US" sz="3200" dirty="0"/>
              <a:t>So, to determine the sign of the distance between centers, we need to know the candidate departure point on arc1. The best estimate for this is usually the end of arc1.</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903774" y="259012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275374" y="260259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212336" y="4354363"/>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867662" y="3612595"/>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955334" y="367393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801654" y="266494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554052" y="267741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174623" y="3832092"/>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3079332" y="4292019"/>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95518" y="440230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727936" y="4439332"/>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915502" y="3516997"/>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768403" y="3579342"/>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710660" y="3337887"/>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280734" y="34264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95518" y="3578340"/>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218959" y="4408932"/>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662020" y="4542854"/>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630454" y="3011365"/>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903774" y="351699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554052" y="3659223"/>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104174" y="296160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9750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C0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5627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rmAutofit fontScale="90000"/>
          </a:bodyPr>
          <a:lstStyle/>
          <a:p>
            <a:r>
              <a:rPr lang="en-US" dirty="0"/>
              <a:t>For C0 continuity, the arcs must intersect. In order for the arcs to intersect, the circles must intersect.</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p:txBody>
          <a:bodyPr/>
          <a:lstStyle/>
          <a:p>
            <a:pPr marL="0" indent="0">
              <a:buNone/>
            </a:pPr>
            <a:r>
              <a:rPr lang="en-US" dirty="0"/>
              <a:t>Note: C0 continuity does not depend on the rotation direction of the circles. The circles simply must intersect</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112466" y="3025348"/>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484066" y="3037817"/>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112466" y="395221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312866" y="339682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2B0D1C6F-14C2-C33F-AB7C-FB18DBE02F6C}"/>
              </a:ext>
            </a:extLst>
          </p:cNvPr>
          <p:cNvGrpSpPr/>
          <p:nvPr/>
        </p:nvGrpSpPr>
        <p:grpSpPr>
          <a:xfrm>
            <a:off x="5754805" y="3034140"/>
            <a:ext cx="1828800" cy="1828800"/>
            <a:chOff x="2053244" y="2951018"/>
            <a:chExt cx="1828800" cy="1828800"/>
          </a:xfrm>
          <a:solidFill>
            <a:schemeClr val="bg1"/>
          </a:solidFill>
        </p:grpSpPr>
        <p:sp>
          <p:nvSpPr>
            <p:cNvPr id="15" name="Oval 14">
              <a:extLst>
                <a:ext uri="{FF2B5EF4-FFF2-40B4-BE49-F238E27FC236}">
                  <a16:creationId xmlns:a16="http://schemas.microsoft.com/office/drawing/2014/main" id="{19CD98C2-C5A8-FDC2-50D2-A742B55A879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16" name="Straight Connector 15">
              <a:extLst>
                <a:ext uri="{FF2B5EF4-FFF2-40B4-BE49-F238E27FC236}">
                  <a16:creationId xmlns:a16="http://schemas.microsoft.com/office/drawing/2014/main" id="{6A66D849-F562-B7CE-66D5-E47861F2F6AB}"/>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8E26E9A-FF72-F78E-B016-B3172BF6771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8" name="Group 17">
            <a:extLst>
              <a:ext uri="{FF2B5EF4-FFF2-40B4-BE49-F238E27FC236}">
                <a16:creationId xmlns:a16="http://schemas.microsoft.com/office/drawing/2014/main" id="{F750345A-BEA0-85B3-A5D4-0589C184C997}"/>
              </a:ext>
            </a:extLst>
          </p:cNvPr>
          <p:cNvGrpSpPr/>
          <p:nvPr/>
        </p:nvGrpSpPr>
        <p:grpSpPr>
          <a:xfrm>
            <a:off x="7126405" y="3046609"/>
            <a:ext cx="1828800" cy="1828800"/>
            <a:chOff x="3514899" y="2951018"/>
            <a:chExt cx="1828800" cy="1828800"/>
          </a:xfrm>
          <a:solidFill>
            <a:schemeClr val="bg1"/>
          </a:solidFill>
        </p:grpSpPr>
        <p:sp>
          <p:nvSpPr>
            <p:cNvPr id="19" name="Oval 18">
              <a:extLst>
                <a:ext uri="{FF2B5EF4-FFF2-40B4-BE49-F238E27FC236}">
                  <a16:creationId xmlns:a16="http://schemas.microsoft.com/office/drawing/2014/main" id="{7D4D4D4D-EFDF-C05C-D50E-A8E3D7759105}"/>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0" name="Straight Connector 19">
              <a:extLst>
                <a:ext uri="{FF2B5EF4-FFF2-40B4-BE49-F238E27FC236}">
                  <a16:creationId xmlns:a16="http://schemas.microsoft.com/office/drawing/2014/main" id="{54771A37-7985-57A2-0897-4A51783B996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8324111A-C4F8-FE7F-9655-04D2FA9E874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2" name="Straight Arrow Connector 21">
            <a:extLst>
              <a:ext uri="{FF2B5EF4-FFF2-40B4-BE49-F238E27FC236}">
                <a16:creationId xmlns:a16="http://schemas.microsoft.com/office/drawing/2014/main" id="{648AF5E3-2A94-84EF-3AED-2E8C8063D8C0}"/>
              </a:ext>
            </a:extLst>
          </p:cNvPr>
          <p:cNvCxnSpPr>
            <a:cxnSpLocks/>
          </p:cNvCxnSpPr>
          <p:nvPr/>
        </p:nvCxnSpPr>
        <p:spPr>
          <a:xfrm>
            <a:off x="5754805" y="3961009"/>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2C11198-2EDE-80BE-EEFE-0C399327D9B5}"/>
              </a:ext>
            </a:extLst>
          </p:cNvPr>
          <p:cNvCxnSpPr>
            <a:cxnSpLocks/>
          </p:cNvCxnSpPr>
          <p:nvPr/>
        </p:nvCxnSpPr>
        <p:spPr>
          <a:xfrm flipH="1">
            <a:off x="8924192" y="3948541"/>
            <a:ext cx="31013" cy="759740"/>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8" name="Freeform: Shape 27">
            <a:extLst>
              <a:ext uri="{FF2B5EF4-FFF2-40B4-BE49-F238E27FC236}">
                <a16:creationId xmlns:a16="http://schemas.microsoft.com/office/drawing/2014/main" id="{101C7DB6-74F4-73F3-5996-16050422BAFA}"/>
              </a:ext>
            </a:extLst>
          </p:cNvPr>
          <p:cNvSpPr/>
          <p:nvPr/>
        </p:nvSpPr>
        <p:spPr>
          <a:xfrm>
            <a:off x="1771650" y="4589585"/>
            <a:ext cx="2101824" cy="298938"/>
          </a:xfrm>
          <a:custGeom>
            <a:avLst/>
            <a:gdLst>
              <a:gd name="connsiteX0" fmla="*/ 0 w 2101824"/>
              <a:gd name="connsiteY0" fmla="*/ 237392 h 298938"/>
              <a:gd name="connsiteX1" fmla="*/ 21981 w 2101824"/>
              <a:gd name="connsiteY1" fmla="*/ 250580 h 298938"/>
              <a:gd name="connsiteX2" fmla="*/ 131885 w 2101824"/>
              <a:gd name="connsiteY2" fmla="*/ 263769 h 298938"/>
              <a:gd name="connsiteX3" fmla="*/ 536331 w 2101824"/>
              <a:gd name="connsiteY3" fmla="*/ 259373 h 298938"/>
              <a:gd name="connsiteX4" fmla="*/ 580292 w 2101824"/>
              <a:gd name="connsiteY4" fmla="*/ 246184 h 298938"/>
              <a:gd name="connsiteX5" fmla="*/ 637442 w 2101824"/>
              <a:gd name="connsiteY5" fmla="*/ 232996 h 298938"/>
              <a:gd name="connsiteX6" fmla="*/ 756138 w 2101824"/>
              <a:gd name="connsiteY6" fmla="*/ 171450 h 298938"/>
              <a:gd name="connsiteX7" fmla="*/ 800100 w 2101824"/>
              <a:gd name="connsiteY7" fmla="*/ 123092 h 298938"/>
              <a:gd name="connsiteX8" fmla="*/ 839665 w 2101824"/>
              <a:gd name="connsiteY8" fmla="*/ 96715 h 298938"/>
              <a:gd name="connsiteX9" fmla="*/ 874835 w 2101824"/>
              <a:gd name="connsiteY9" fmla="*/ 65942 h 298938"/>
              <a:gd name="connsiteX10" fmla="*/ 910004 w 2101824"/>
              <a:gd name="connsiteY10" fmla="*/ 26377 h 298938"/>
              <a:gd name="connsiteX11" fmla="*/ 945173 w 2101824"/>
              <a:gd name="connsiteY11" fmla="*/ 0 h 298938"/>
              <a:gd name="connsiteX12" fmla="*/ 971550 w 2101824"/>
              <a:gd name="connsiteY12" fmla="*/ 21980 h 298938"/>
              <a:gd name="connsiteX13" fmla="*/ 993531 w 2101824"/>
              <a:gd name="connsiteY13" fmla="*/ 43961 h 298938"/>
              <a:gd name="connsiteX14" fmla="*/ 1050681 w 2101824"/>
              <a:gd name="connsiteY14" fmla="*/ 74734 h 298938"/>
              <a:gd name="connsiteX15" fmla="*/ 1112227 w 2101824"/>
              <a:gd name="connsiteY15" fmla="*/ 118696 h 298938"/>
              <a:gd name="connsiteX16" fmla="*/ 1129812 w 2101824"/>
              <a:gd name="connsiteY16" fmla="*/ 131884 h 298938"/>
              <a:gd name="connsiteX17" fmla="*/ 1164981 w 2101824"/>
              <a:gd name="connsiteY17" fmla="*/ 145073 h 298938"/>
              <a:gd name="connsiteX18" fmla="*/ 1191358 w 2101824"/>
              <a:gd name="connsiteY18" fmla="*/ 162657 h 298938"/>
              <a:gd name="connsiteX19" fmla="*/ 1230923 w 2101824"/>
              <a:gd name="connsiteY19" fmla="*/ 180242 h 298938"/>
              <a:gd name="connsiteX20" fmla="*/ 1252904 w 2101824"/>
              <a:gd name="connsiteY20" fmla="*/ 197827 h 298938"/>
              <a:gd name="connsiteX21" fmla="*/ 1305658 w 2101824"/>
              <a:gd name="connsiteY21" fmla="*/ 224203 h 298938"/>
              <a:gd name="connsiteX22" fmla="*/ 1323242 w 2101824"/>
              <a:gd name="connsiteY22" fmla="*/ 232996 h 298938"/>
              <a:gd name="connsiteX23" fmla="*/ 1349619 w 2101824"/>
              <a:gd name="connsiteY23" fmla="*/ 250580 h 298938"/>
              <a:gd name="connsiteX24" fmla="*/ 1397977 w 2101824"/>
              <a:gd name="connsiteY24" fmla="*/ 263769 h 298938"/>
              <a:gd name="connsiteX25" fmla="*/ 1485900 w 2101824"/>
              <a:gd name="connsiteY25" fmla="*/ 290146 h 298938"/>
              <a:gd name="connsiteX26" fmla="*/ 1516673 w 2101824"/>
              <a:gd name="connsiteY26" fmla="*/ 298938 h 298938"/>
              <a:gd name="connsiteX27" fmla="*/ 1683727 w 2101824"/>
              <a:gd name="connsiteY27" fmla="*/ 281353 h 298938"/>
              <a:gd name="connsiteX28" fmla="*/ 1718896 w 2101824"/>
              <a:gd name="connsiteY28" fmla="*/ 272561 h 298938"/>
              <a:gd name="connsiteX29" fmla="*/ 1771650 w 2101824"/>
              <a:gd name="connsiteY29" fmla="*/ 263769 h 298938"/>
              <a:gd name="connsiteX30" fmla="*/ 1802423 w 2101824"/>
              <a:gd name="connsiteY30" fmla="*/ 250580 h 298938"/>
              <a:gd name="connsiteX31" fmla="*/ 1859573 w 2101824"/>
              <a:gd name="connsiteY31" fmla="*/ 237392 h 298938"/>
              <a:gd name="connsiteX32" fmla="*/ 1943100 w 2101824"/>
              <a:gd name="connsiteY32" fmla="*/ 215411 h 298938"/>
              <a:gd name="connsiteX33" fmla="*/ 2017835 w 2101824"/>
              <a:gd name="connsiteY33" fmla="*/ 193430 h 298938"/>
              <a:gd name="connsiteX34" fmla="*/ 2070588 w 2101824"/>
              <a:gd name="connsiteY34" fmla="*/ 180242 h 298938"/>
              <a:gd name="connsiteX35" fmla="*/ 2022231 w 2101824"/>
              <a:gd name="connsiteY35" fmla="*/ 158261 h 298938"/>
              <a:gd name="connsiteX36" fmla="*/ 2017835 w 2101824"/>
              <a:gd name="connsiteY36" fmla="*/ 180242 h 298938"/>
              <a:gd name="connsiteX37" fmla="*/ 2039815 w 2101824"/>
              <a:gd name="connsiteY37" fmla="*/ 202223 h 298938"/>
              <a:gd name="connsiteX38" fmla="*/ 2053004 w 2101824"/>
              <a:gd name="connsiteY38" fmla="*/ 224203 h 298938"/>
              <a:gd name="connsiteX39" fmla="*/ 2057400 w 2101824"/>
              <a:gd name="connsiteY39" fmla="*/ 250580 h 298938"/>
              <a:gd name="connsiteX40" fmla="*/ 2079381 w 2101824"/>
              <a:gd name="connsiteY40" fmla="*/ 281353 h 298938"/>
              <a:gd name="connsiteX41" fmla="*/ 2088173 w 2101824"/>
              <a:gd name="connsiteY41" fmla="*/ 298938 h 298938"/>
              <a:gd name="connsiteX42" fmla="*/ 2092569 w 2101824"/>
              <a:gd name="connsiteY42" fmla="*/ 206619 h 298938"/>
              <a:gd name="connsiteX43" fmla="*/ 2079381 w 2101824"/>
              <a:gd name="connsiteY43" fmla="*/ 189034 h 298938"/>
              <a:gd name="connsiteX44" fmla="*/ 2079381 w 2101824"/>
              <a:gd name="connsiteY44" fmla="*/ 162657 h 298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101824" h="298938">
                <a:moveTo>
                  <a:pt x="0" y="237392"/>
                </a:moveTo>
                <a:cubicBezTo>
                  <a:pt x="7327" y="241788"/>
                  <a:pt x="13825" y="248031"/>
                  <a:pt x="21981" y="250580"/>
                </a:cubicBezTo>
                <a:cubicBezTo>
                  <a:pt x="53395" y="260397"/>
                  <a:pt x="100671" y="261540"/>
                  <a:pt x="131885" y="263769"/>
                </a:cubicBezTo>
                <a:lnTo>
                  <a:pt x="536331" y="259373"/>
                </a:lnTo>
                <a:cubicBezTo>
                  <a:pt x="551618" y="258773"/>
                  <a:pt x="565488" y="250046"/>
                  <a:pt x="580292" y="246184"/>
                </a:cubicBezTo>
                <a:cubicBezTo>
                  <a:pt x="599210" y="241249"/>
                  <a:pt x="618392" y="237392"/>
                  <a:pt x="637442" y="232996"/>
                </a:cubicBezTo>
                <a:cubicBezTo>
                  <a:pt x="725021" y="176327"/>
                  <a:pt x="683756" y="193164"/>
                  <a:pt x="756138" y="171450"/>
                </a:cubicBezTo>
                <a:cubicBezTo>
                  <a:pt x="771978" y="150331"/>
                  <a:pt x="776131" y="143066"/>
                  <a:pt x="800100" y="123092"/>
                </a:cubicBezTo>
                <a:cubicBezTo>
                  <a:pt x="825211" y="102166"/>
                  <a:pt x="817948" y="118432"/>
                  <a:pt x="839665" y="96715"/>
                </a:cubicBezTo>
                <a:cubicBezTo>
                  <a:pt x="873242" y="63138"/>
                  <a:pt x="828774" y="93577"/>
                  <a:pt x="874835" y="65942"/>
                </a:cubicBezTo>
                <a:cubicBezTo>
                  <a:pt x="891192" y="16868"/>
                  <a:pt x="870610" y="57892"/>
                  <a:pt x="910004" y="26377"/>
                </a:cubicBezTo>
                <a:cubicBezTo>
                  <a:pt x="948839" y="-4691"/>
                  <a:pt x="907231" y="9485"/>
                  <a:pt x="945173" y="0"/>
                </a:cubicBezTo>
                <a:cubicBezTo>
                  <a:pt x="953965" y="7327"/>
                  <a:pt x="963081" y="14281"/>
                  <a:pt x="971550" y="21980"/>
                </a:cubicBezTo>
                <a:cubicBezTo>
                  <a:pt x="979217" y="28950"/>
                  <a:pt x="985318" y="37643"/>
                  <a:pt x="993531" y="43961"/>
                </a:cubicBezTo>
                <a:cubicBezTo>
                  <a:pt x="1019041" y="63585"/>
                  <a:pt x="1025198" y="64541"/>
                  <a:pt x="1050681" y="74734"/>
                </a:cubicBezTo>
                <a:cubicBezTo>
                  <a:pt x="1095202" y="119258"/>
                  <a:pt x="1030535" y="57430"/>
                  <a:pt x="1112227" y="118696"/>
                </a:cubicBezTo>
                <a:cubicBezTo>
                  <a:pt x="1118089" y="123092"/>
                  <a:pt x="1123259" y="128607"/>
                  <a:pt x="1129812" y="131884"/>
                </a:cubicBezTo>
                <a:cubicBezTo>
                  <a:pt x="1141010" y="137483"/>
                  <a:pt x="1153783" y="139474"/>
                  <a:pt x="1164981" y="145073"/>
                </a:cubicBezTo>
                <a:cubicBezTo>
                  <a:pt x="1174432" y="149799"/>
                  <a:pt x="1182034" y="157684"/>
                  <a:pt x="1191358" y="162657"/>
                </a:cubicBezTo>
                <a:cubicBezTo>
                  <a:pt x="1204092" y="169449"/>
                  <a:pt x="1218392" y="173081"/>
                  <a:pt x="1230923" y="180242"/>
                </a:cubicBezTo>
                <a:cubicBezTo>
                  <a:pt x="1239070" y="184897"/>
                  <a:pt x="1244816" y="193070"/>
                  <a:pt x="1252904" y="197827"/>
                </a:cubicBezTo>
                <a:cubicBezTo>
                  <a:pt x="1269850" y="207795"/>
                  <a:pt x="1288073" y="215411"/>
                  <a:pt x="1305658" y="224203"/>
                </a:cubicBezTo>
                <a:cubicBezTo>
                  <a:pt x="1311519" y="227134"/>
                  <a:pt x="1317789" y="229361"/>
                  <a:pt x="1323242" y="232996"/>
                </a:cubicBezTo>
                <a:cubicBezTo>
                  <a:pt x="1332034" y="238857"/>
                  <a:pt x="1339848" y="246557"/>
                  <a:pt x="1349619" y="250580"/>
                </a:cubicBezTo>
                <a:cubicBezTo>
                  <a:pt x="1365069" y="256942"/>
                  <a:pt x="1381931" y="259111"/>
                  <a:pt x="1397977" y="263769"/>
                </a:cubicBezTo>
                <a:lnTo>
                  <a:pt x="1485900" y="290146"/>
                </a:lnTo>
                <a:cubicBezTo>
                  <a:pt x="1496129" y="293177"/>
                  <a:pt x="1516673" y="298938"/>
                  <a:pt x="1516673" y="298938"/>
                </a:cubicBezTo>
                <a:cubicBezTo>
                  <a:pt x="1572358" y="293076"/>
                  <a:pt x="1628205" y="288595"/>
                  <a:pt x="1683727" y="281353"/>
                </a:cubicBezTo>
                <a:cubicBezTo>
                  <a:pt x="1695709" y="279790"/>
                  <a:pt x="1707047" y="274931"/>
                  <a:pt x="1718896" y="272561"/>
                </a:cubicBezTo>
                <a:cubicBezTo>
                  <a:pt x="1736377" y="269065"/>
                  <a:pt x="1754065" y="266700"/>
                  <a:pt x="1771650" y="263769"/>
                </a:cubicBezTo>
                <a:cubicBezTo>
                  <a:pt x="1781908" y="259373"/>
                  <a:pt x="1791734" y="253787"/>
                  <a:pt x="1802423" y="250580"/>
                </a:cubicBezTo>
                <a:cubicBezTo>
                  <a:pt x="1821149" y="244962"/>
                  <a:pt x="1840606" y="242134"/>
                  <a:pt x="1859573" y="237392"/>
                </a:cubicBezTo>
                <a:cubicBezTo>
                  <a:pt x="1887504" y="230409"/>
                  <a:pt x="1915480" y="223535"/>
                  <a:pt x="1943100" y="215411"/>
                </a:cubicBezTo>
                <a:cubicBezTo>
                  <a:pt x="1968012" y="208084"/>
                  <a:pt x="1992643" y="199728"/>
                  <a:pt x="2017835" y="193430"/>
                </a:cubicBezTo>
                <a:lnTo>
                  <a:pt x="2070588" y="180242"/>
                </a:lnTo>
                <a:cubicBezTo>
                  <a:pt x="2031274" y="160585"/>
                  <a:pt x="2047853" y="166802"/>
                  <a:pt x="2022231" y="158261"/>
                </a:cubicBezTo>
                <a:cubicBezTo>
                  <a:pt x="2002381" y="138411"/>
                  <a:pt x="1963586" y="93441"/>
                  <a:pt x="2017835" y="180242"/>
                </a:cubicBezTo>
                <a:cubicBezTo>
                  <a:pt x="2023327" y="189029"/>
                  <a:pt x="2033342" y="194132"/>
                  <a:pt x="2039815" y="202223"/>
                </a:cubicBezTo>
                <a:cubicBezTo>
                  <a:pt x="2045153" y="208895"/>
                  <a:pt x="2048608" y="216876"/>
                  <a:pt x="2053004" y="224203"/>
                </a:cubicBezTo>
                <a:cubicBezTo>
                  <a:pt x="2054469" y="232995"/>
                  <a:pt x="2053665" y="242487"/>
                  <a:pt x="2057400" y="250580"/>
                </a:cubicBezTo>
                <a:cubicBezTo>
                  <a:pt x="2062683" y="262025"/>
                  <a:pt x="2072613" y="270718"/>
                  <a:pt x="2079381" y="281353"/>
                </a:cubicBezTo>
                <a:cubicBezTo>
                  <a:pt x="2082899" y="286882"/>
                  <a:pt x="2085242" y="293076"/>
                  <a:pt x="2088173" y="298938"/>
                </a:cubicBezTo>
                <a:cubicBezTo>
                  <a:pt x="2106090" y="263103"/>
                  <a:pt x="2105098" y="272398"/>
                  <a:pt x="2092569" y="206619"/>
                </a:cubicBezTo>
                <a:cubicBezTo>
                  <a:pt x="2091198" y="199421"/>
                  <a:pt x="2081486" y="196052"/>
                  <a:pt x="2079381" y="189034"/>
                </a:cubicBezTo>
                <a:cubicBezTo>
                  <a:pt x="2076855" y="180612"/>
                  <a:pt x="2079381" y="171449"/>
                  <a:pt x="2079381" y="162657"/>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08DED405-C320-3B5B-342C-05F020F25B31}"/>
              </a:ext>
            </a:extLst>
          </p:cNvPr>
          <p:cNvSpPr/>
          <p:nvPr/>
        </p:nvSpPr>
        <p:spPr>
          <a:xfrm>
            <a:off x="5947996" y="3559974"/>
            <a:ext cx="1441939" cy="1328549"/>
          </a:xfrm>
          <a:custGeom>
            <a:avLst/>
            <a:gdLst>
              <a:gd name="connsiteX0" fmla="*/ 0 w 1441939"/>
              <a:gd name="connsiteY0" fmla="*/ 994441 h 1328549"/>
              <a:gd name="connsiteX1" fmla="*/ 206619 w 1441939"/>
              <a:gd name="connsiteY1" fmla="*/ 1179080 h 1328549"/>
              <a:gd name="connsiteX2" fmla="*/ 246185 w 1441939"/>
              <a:gd name="connsiteY2" fmla="*/ 1201061 h 1328549"/>
              <a:gd name="connsiteX3" fmla="*/ 285750 w 1441939"/>
              <a:gd name="connsiteY3" fmla="*/ 1227438 h 1328549"/>
              <a:gd name="connsiteX4" fmla="*/ 382466 w 1441939"/>
              <a:gd name="connsiteY4" fmla="*/ 1267003 h 1328549"/>
              <a:gd name="connsiteX5" fmla="*/ 404446 w 1441939"/>
              <a:gd name="connsiteY5" fmla="*/ 1275795 h 1328549"/>
              <a:gd name="connsiteX6" fmla="*/ 435219 w 1441939"/>
              <a:gd name="connsiteY6" fmla="*/ 1284588 h 1328549"/>
              <a:gd name="connsiteX7" fmla="*/ 470389 w 1441939"/>
              <a:gd name="connsiteY7" fmla="*/ 1297776 h 1328549"/>
              <a:gd name="connsiteX8" fmla="*/ 509954 w 1441939"/>
              <a:gd name="connsiteY8" fmla="*/ 1302172 h 1328549"/>
              <a:gd name="connsiteX9" fmla="*/ 672612 w 1441939"/>
              <a:gd name="connsiteY9" fmla="*/ 1315361 h 1328549"/>
              <a:gd name="connsiteX10" fmla="*/ 716573 w 1441939"/>
              <a:gd name="connsiteY10" fmla="*/ 1324153 h 1328549"/>
              <a:gd name="connsiteX11" fmla="*/ 760535 w 1441939"/>
              <a:gd name="connsiteY11" fmla="*/ 1328549 h 1328549"/>
              <a:gd name="connsiteX12" fmla="*/ 967154 w 1441939"/>
              <a:gd name="connsiteY12" fmla="*/ 1324153 h 1328549"/>
              <a:gd name="connsiteX13" fmla="*/ 1037492 w 1441939"/>
              <a:gd name="connsiteY13" fmla="*/ 1302172 h 1328549"/>
              <a:gd name="connsiteX14" fmla="*/ 1063869 w 1441939"/>
              <a:gd name="connsiteY14" fmla="*/ 1297776 h 1328549"/>
              <a:gd name="connsiteX15" fmla="*/ 1085850 w 1441939"/>
              <a:gd name="connsiteY15" fmla="*/ 1288984 h 1328549"/>
              <a:gd name="connsiteX16" fmla="*/ 1112227 w 1441939"/>
              <a:gd name="connsiteY16" fmla="*/ 1280191 h 1328549"/>
              <a:gd name="connsiteX17" fmla="*/ 1143000 w 1441939"/>
              <a:gd name="connsiteY17" fmla="*/ 1267003 h 1328549"/>
              <a:gd name="connsiteX18" fmla="*/ 1169377 w 1441939"/>
              <a:gd name="connsiteY18" fmla="*/ 1262607 h 1328549"/>
              <a:gd name="connsiteX19" fmla="*/ 1213339 w 1441939"/>
              <a:gd name="connsiteY19" fmla="*/ 1240626 h 1328549"/>
              <a:gd name="connsiteX20" fmla="*/ 1239716 w 1441939"/>
              <a:gd name="connsiteY20" fmla="*/ 1218645 h 1328549"/>
              <a:gd name="connsiteX21" fmla="*/ 1288073 w 1441939"/>
              <a:gd name="connsiteY21" fmla="*/ 1196664 h 1328549"/>
              <a:gd name="connsiteX22" fmla="*/ 1314450 w 1441939"/>
              <a:gd name="connsiteY22" fmla="*/ 1174684 h 1328549"/>
              <a:gd name="connsiteX23" fmla="*/ 1340827 w 1441939"/>
              <a:gd name="connsiteY23" fmla="*/ 1161495 h 1328549"/>
              <a:gd name="connsiteX24" fmla="*/ 1384789 w 1441939"/>
              <a:gd name="connsiteY24" fmla="*/ 1130722 h 1328549"/>
              <a:gd name="connsiteX25" fmla="*/ 1397977 w 1441939"/>
              <a:gd name="connsiteY25" fmla="*/ 1113138 h 1328549"/>
              <a:gd name="connsiteX26" fmla="*/ 1411166 w 1441939"/>
              <a:gd name="connsiteY26" fmla="*/ 1099949 h 1328549"/>
              <a:gd name="connsiteX27" fmla="*/ 1441939 w 1441939"/>
              <a:gd name="connsiteY27" fmla="*/ 1047195 h 1328549"/>
              <a:gd name="connsiteX28" fmla="*/ 1437542 w 1441939"/>
              <a:gd name="connsiteY28" fmla="*/ 1029611 h 1328549"/>
              <a:gd name="connsiteX29" fmla="*/ 1415562 w 1441939"/>
              <a:gd name="connsiteY29" fmla="*/ 1025214 h 1328549"/>
              <a:gd name="connsiteX30" fmla="*/ 1371600 w 1441939"/>
              <a:gd name="connsiteY30" fmla="*/ 1012026 h 1328549"/>
              <a:gd name="connsiteX31" fmla="*/ 1358412 w 1441939"/>
              <a:gd name="connsiteY31" fmla="*/ 998838 h 1328549"/>
              <a:gd name="connsiteX32" fmla="*/ 1336431 w 1441939"/>
              <a:gd name="connsiteY32" fmla="*/ 985649 h 1328549"/>
              <a:gd name="connsiteX33" fmla="*/ 1292469 w 1441939"/>
              <a:gd name="connsiteY33" fmla="*/ 937291 h 1328549"/>
              <a:gd name="connsiteX34" fmla="*/ 1261696 w 1441939"/>
              <a:gd name="connsiteY34" fmla="*/ 919707 h 1328549"/>
              <a:gd name="connsiteX35" fmla="*/ 1248508 w 1441939"/>
              <a:gd name="connsiteY35" fmla="*/ 910914 h 1328549"/>
              <a:gd name="connsiteX36" fmla="*/ 1191358 w 1441939"/>
              <a:gd name="connsiteY36" fmla="*/ 853764 h 1328549"/>
              <a:gd name="connsiteX37" fmla="*/ 1094642 w 1441939"/>
              <a:gd name="connsiteY37" fmla="*/ 730672 h 1328549"/>
              <a:gd name="connsiteX38" fmla="*/ 1077058 w 1441939"/>
              <a:gd name="connsiteY38" fmla="*/ 660334 h 1328549"/>
              <a:gd name="connsiteX39" fmla="*/ 1063869 w 1441939"/>
              <a:gd name="connsiteY39" fmla="*/ 633957 h 1328549"/>
              <a:gd name="connsiteX40" fmla="*/ 1055077 w 1441939"/>
              <a:gd name="connsiteY40" fmla="*/ 611976 h 1328549"/>
              <a:gd name="connsiteX41" fmla="*/ 1050681 w 1441939"/>
              <a:gd name="connsiteY41" fmla="*/ 576807 h 1328549"/>
              <a:gd name="connsiteX42" fmla="*/ 1041889 w 1441939"/>
              <a:gd name="connsiteY42" fmla="*/ 541638 h 1328549"/>
              <a:gd name="connsiteX43" fmla="*/ 1068266 w 1441939"/>
              <a:gd name="connsiteY43" fmla="*/ 365791 h 1328549"/>
              <a:gd name="connsiteX44" fmla="*/ 1077058 w 1441939"/>
              <a:gd name="connsiteY44" fmla="*/ 313038 h 1328549"/>
              <a:gd name="connsiteX45" fmla="*/ 1094642 w 1441939"/>
              <a:gd name="connsiteY45" fmla="*/ 282264 h 1328549"/>
              <a:gd name="connsiteX46" fmla="*/ 1125416 w 1441939"/>
              <a:gd name="connsiteY46" fmla="*/ 229511 h 1328549"/>
              <a:gd name="connsiteX47" fmla="*/ 1138604 w 1441939"/>
              <a:gd name="connsiteY47" fmla="*/ 198738 h 1328549"/>
              <a:gd name="connsiteX48" fmla="*/ 1173773 w 1441939"/>
              <a:gd name="connsiteY48" fmla="*/ 172361 h 1328549"/>
              <a:gd name="connsiteX49" fmla="*/ 1200150 w 1441939"/>
              <a:gd name="connsiteY49" fmla="*/ 154776 h 1328549"/>
              <a:gd name="connsiteX50" fmla="*/ 1266092 w 1441939"/>
              <a:gd name="connsiteY50" fmla="*/ 80041 h 1328549"/>
              <a:gd name="connsiteX51" fmla="*/ 1279281 w 1441939"/>
              <a:gd name="connsiteY51" fmla="*/ 53664 h 1328549"/>
              <a:gd name="connsiteX52" fmla="*/ 1296866 w 1441939"/>
              <a:gd name="connsiteY52" fmla="*/ 31684 h 1328549"/>
              <a:gd name="connsiteX53" fmla="*/ 1305658 w 1441939"/>
              <a:gd name="connsiteY53" fmla="*/ 14099 h 1328549"/>
              <a:gd name="connsiteX54" fmla="*/ 1314450 w 1441939"/>
              <a:gd name="connsiteY54" fmla="*/ 911 h 1328549"/>
              <a:gd name="connsiteX55" fmla="*/ 1213339 w 1441939"/>
              <a:gd name="connsiteY55" fmla="*/ 5307 h 1328549"/>
              <a:gd name="connsiteX56" fmla="*/ 1182566 w 1441939"/>
              <a:gd name="connsiteY56" fmla="*/ 14099 h 1328549"/>
              <a:gd name="connsiteX57" fmla="*/ 1151792 w 1441939"/>
              <a:gd name="connsiteY57" fmla="*/ 18495 h 1328549"/>
              <a:gd name="connsiteX58" fmla="*/ 1208942 w 1441939"/>
              <a:gd name="connsiteY58" fmla="*/ 66853 h 1328549"/>
              <a:gd name="connsiteX59" fmla="*/ 1235319 w 1441939"/>
              <a:gd name="connsiteY59" fmla="*/ 84438 h 1328549"/>
              <a:gd name="connsiteX60" fmla="*/ 1266092 w 1441939"/>
              <a:gd name="connsiteY60" fmla="*/ 102022 h 1328549"/>
              <a:gd name="connsiteX61" fmla="*/ 1314450 w 1441939"/>
              <a:gd name="connsiteY61" fmla="*/ 132795 h 1328549"/>
              <a:gd name="connsiteX62" fmla="*/ 1336431 w 1441939"/>
              <a:gd name="connsiteY62" fmla="*/ 137191 h 1328549"/>
              <a:gd name="connsiteX63" fmla="*/ 1340827 w 1441939"/>
              <a:gd name="connsiteY63" fmla="*/ 49268 h 1328549"/>
              <a:gd name="connsiteX64" fmla="*/ 1358412 w 1441939"/>
              <a:gd name="connsiteY64" fmla="*/ 9703 h 132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441939" h="1328549">
                <a:moveTo>
                  <a:pt x="0" y="994441"/>
                </a:moveTo>
                <a:cubicBezTo>
                  <a:pt x="62118" y="1093831"/>
                  <a:pt x="21719" y="1037686"/>
                  <a:pt x="206619" y="1179080"/>
                </a:cubicBezTo>
                <a:cubicBezTo>
                  <a:pt x="218604" y="1188245"/>
                  <a:pt x="233311" y="1193194"/>
                  <a:pt x="246185" y="1201061"/>
                </a:cubicBezTo>
                <a:cubicBezTo>
                  <a:pt x="259710" y="1209326"/>
                  <a:pt x="271951" y="1219639"/>
                  <a:pt x="285750" y="1227438"/>
                </a:cubicBezTo>
                <a:cubicBezTo>
                  <a:pt x="364198" y="1271779"/>
                  <a:pt x="321833" y="1248347"/>
                  <a:pt x="382466" y="1267003"/>
                </a:cubicBezTo>
                <a:cubicBezTo>
                  <a:pt x="390008" y="1269324"/>
                  <a:pt x="396960" y="1273300"/>
                  <a:pt x="404446" y="1275795"/>
                </a:cubicBezTo>
                <a:cubicBezTo>
                  <a:pt x="414567" y="1279169"/>
                  <a:pt x="425098" y="1281214"/>
                  <a:pt x="435219" y="1284588"/>
                </a:cubicBezTo>
                <a:cubicBezTo>
                  <a:pt x="447097" y="1288547"/>
                  <a:pt x="458201" y="1294908"/>
                  <a:pt x="470389" y="1297776"/>
                </a:cubicBezTo>
                <a:cubicBezTo>
                  <a:pt x="483306" y="1300815"/>
                  <a:pt x="496766" y="1300707"/>
                  <a:pt x="509954" y="1302172"/>
                </a:cubicBezTo>
                <a:cubicBezTo>
                  <a:pt x="589857" y="1325001"/>
                  <a:pt x="501878" y="1302555"/>
                  <a:pt x="672612" y="1315361"/>
                </a:cubicBezTo>
                <a:cubicBezTo>
                  <a:pt x="687514" y="1316479"/>
                  <a:pt x="701794" y="1321936"/>
                  <a:pt x="716573" y="1324153"/>
                </a:cubicBezTo>
                <a:cubicBezTo>
                  <a:pt x="731137" y="1326338"/>
                  <a:pt x="745881" y="1327084"/>
                  <a:pt x="760535" y="1328549"/>
                </a:cubicBezTo>
                <a:lnTo>
                  <a:pt x="967154" y="1324153"/>
                </a:lnTo>
                <a:cubicBezTo>
                  <a:pt x="991608" y="1321824"/>
                  <a:pt x="1013262" y="1306210"/>
                  <a:pt x="1037492" y="1302172"/>
                </a:cubicBezTo>
                <a:lnTo>
                  <a:pt x="1063869" y="1297776"/>
                </a:lnTo>
                <a:cubicBezTo>
                  <a:pt x="1071196" y="1294845"/>
                  <a:pt x="1078434" y="1291681"/>
                  <a:pt x="1085850" y="1288984"/>
                </a:cubicBezTo>
                <a:cubicBezTo>
                  <a:pt x="1094560" y="1285817"/>
                  <a:pt x="1103577" y="1283518"/>
                  <a:pt x="1112227" y="1280191"/>
                </a:cubicBezTo>
                <a:cubicBezTo>
                  <a:pt x="1122643" y="1276185"/>
                  <a:pt x="1132334" y="1270285"/>
                  <a:pt x="1143000" y="1267003"/>
                </a:cubicBezTo>
                <a:cubicBezTo>
                  <a:pt x="1151519" y="1264382"/>
                  <a:pt x="1160585" y="1264072"/>
                  <a:pt x="1169377" y="1262607"/>
                </a:cubicBezTo>
                <a:cubicBezTo>
                  <a:pt x="1188963" y="1254772"/>
                  <a:pt x="1195774" y="1253401"/>
                  <a:pt x="1213339" y="1240626"/>
                </a:cubicBezTo>
                <a:cubicBezTo>
                  <a:pt x="1222595" y="1233894"/>
                  <a:pt x="1229969" y="1224643"/>
                  <a:pt x="1239716" y="1218645"/>
                </a:cubicBezTo>
                <a:cubicBezTo>
                  <a:pt x="1246832" y="1214266"/>
                  <a:pt x="1277936" y="1203760"/>
                  <a:pt x="1288073" y="1196664"/>
                </a:cubicBezTo>
                <a:cubicBezTo>
                  <a:pt x="1297449" y="1190101"/>
                  <a:pt x="1304927" y="1181032"/>
                  <a:pt x="1314450" y="1174684"/>
                </a:cubicBezTo>
                <a:cubicBezTo>
                  <a:pt x="1322629" y="1169231"/>
                  <a:pt x="1332774" y="1167132"/>
                  <a:pt x="1340827" y="1161495"/>
                </a:cubicBezTo>
                <a:cubicBezTo>
                  <a:pt x="1402167" y="1118558"/>
                  <a:pt x="1307353" y="1169441"/>
                  <a:pt x="1384789" y="1130722"/>
                </a:cubicBezTo>
                <a:cubicBezTo>
                  <a:pt x="1389185" y="1124861"/>
                  <a:pt x="1393209" y="1118701"/>
                  <a:pt x="1397977" y="1113138"/>
                </a:cubicBezTo>
                <a:cubicBezTo>
                  <a:pt x="1402023" y="1108417"/>
                  <a:pt x="1407509" y="1104977"/>
                  <a:pt x="1411166" y="1099949"/>
                </a:cubicBezTo>
                <a:cubicBezTo>
                  <a:pt x="1427453" y="1077554"/>
                  <a:pt x="1431309" y="1068454"/>
                  <a:pt x="1441939" y="1047195"/>
                </a:cubicBezTo>
                <a:cubicBezTo>
                  <a:pt x="1440473" y="1041334"/>
                  <a:pt x="1442183" y="1033479"/>
                  <a:pt x="1437542" y="1029611"/>
                </a:cubicBezTo>
                <a:cubicBezTo>
                  <a:pt x="1431802" y="1024828"/>
                  <a:pt x="1422782" y="1027139"/>
                  <a:pt x="1415562" y="1025214"/>
                </a:cubicBezTo>
                <a:cubicBezTo>
                  <a:pt x="1400779" y="1021272"/>
                  <a:pt x="1386254" y="1016422"/>
                  <a:pt x="1371600" y="1012026"/>
                </a:cubicBezTo>
                <a:cubicBezTo>
                  <a:pt x="1367204" y="1007630"/>
                  <a:pt x="1363385" y="1002568"/>
                  <a:pt x="1358412" y="998838"/>
                </a:cubicBezTo>
                <a:cubicBezTo>
                  <a:pt x="1351576" y="993711"/>
                  <a:pt x="1342678" y="991479"/>
                  <a:pt x="1336431" y="985649"/>
                </a:cubicBezTo>
                <a:cubicBezTo>
                  <a:pt x="1320505" y="970785"/>
                  <a:pt x="1307873" y="952695"/>
                  <a:pt x="1292469" y="937291"/>
                </a:cubicBezTo>
                <a:cubicBezTo>
                  <a:pt x="1285327" y="930149"/>
                  <a:pt x="1269743" y="924305"/>
                  <a:pt x="1261696" y="919707"/>
                </a:cubicBezTo>
                <a:cubicBezTo>
                  <a:pt x="1257109" y="917086"/>
                  <a:pt x="1252904" y="913845"/>
                  <a:pt x="1248508" y="910914"/>
                </a:cubicBezTo>
                <a:cubicBezTo>
                  <a:pt x="1228373" y="860578"/>
                  <a:pt x="1256050" y="918456"/>
                  <a:pt x="1191358" y="853764"/>
                </a:cubicBezTo>
                <a:cubicBezTo>
                  <a:pt x="1132284" y="794690"/>
                  <a:pt x="1128163" y="784305"/>
                  <a:pt x="1094642" y="730672"/>
                </a:cubicBezTo>
                <a:cubicBezTo>
                  <a:pt x="1089566" y="700217"/>
                  <a:pt x="1089657" y="693931"/>
                  <a:pt x="1077058" y="660334"/>
                </a:cubicBezTo>
                <a:cubicBezTo>
                  <a:pt x="1073606" y="651130"/>
                  <a:pt x="1067937" y="642906"/>
                  <a:pt x="1063869" y="633957"/>
                </a:cubicBezTo>
                <a:cubicBezTo>
                  <a:pt x="1060604" y="626773"/>
                  <a:pt x="1058008" y="619303"/>
                  <a:pt x="1055077" y="611976"/>
                </a:cubicBezTo>
                <a:cubicBezTo>
                  <a:pt x="1053612" y="600253"/>
                  <a:pt x="1052858" y="588419"/>
                  <a:pt x="1050681" y="576807"/>
                </a:cubicBezTo>
                <a:cubicBezTo>
                  <a:pt x="1048454" y="564930"/>
                  <a:pt x="1041563" y="553717"/>
                  <a:pt x="1041889" y="541638"/>
                </a:cubicBezTo>
                <a:cubicBezTo>
                  <a:pt x="1046020" y="388792"/>
                  <a:pt x="1048050" y="458784"/>
                  <a:pt x="1068266" y="365791"/>
                </a:cubicBezTo>
                <a:cubicBezTo>
                  <a:pt x="1072053" y="348371"/>
                  <a:pt x="1071690" y="330037"/>
                  <a:pt x="1077058" y="313038"/>
                </a:cubicBezTo>
                <a:cubicBezTo>
                  <a:pt x="1080616" y="301772"/>
                  <a:pt x="1089646" y="292970"/>
                  <a:pt x="1094642" y="282264"/>
                </a:cubicBezTo>
                <a:cubicBezTo>
                  <a:pt x="1118118" y="231958"/>
                  <a:pt x="1094094" y="260831"/>
                  <a:pt x="1125416" y="229511"/>
                </a:cubicBezTo>
                <a:cubicBezTo>
                  <a:pt x="1129812" y="219253"/>
                  <a:pt x="1132613" y="208153"/>
                  <a:pt x="1138604" y="198738"/>
                </a:cubicBezTo>
                <a:cubicBezTo>
                  <a:pt x="1151008" y="179245"/>
                  <a:pt x="1156533" y="182705"/>
                  <a:pt x="1173773" y="172361"/>
                </a:cubicBezTo>
                <a:cubicBezTo>
                  <a:pt x="1182834" y="166924"/>
                  <a:pt x="1192252" y="161796"/>
                  <a:pt x="1200150" y="154776"/>
                </a:cubicBezTo>
                <a:cubicBezTo>
                  <a:pt x="1238690" y="120518"/>
                  <a:pt x="1247069" y="114916"/>
                  <a:pt x="1266092" y="80041"/>
                </a:cubicBezTo>
                <a:cubicBezTo>
                  <a:pt x="1270799" y="71411"/>
                  <a:pt x="1274003" y="61957"/>
                  <a:pt x="1279281" y="53664"/>
                </a:cubicBezTo>
                <a:cubicBezTo>
                  <a:pt x="1284319" y="45748"/>
                  <a:pt x="1291661" y="39491"/>
                  <a:pt x="1296866" y="31684"/>
                </a:cubicBezTo>
                <a:cubicBezTo>
                  <a:pt x="1300501" y="26231"/>
                  <a:pt x="1302407" y="19789"/>
                  <a:pt x="1305658" y="14099"/>
                </a:cubicBezTo>
                <a:cubicBezTo>
                  <a:pt x="1308279" y="9512"/>
                  <a:pt x="1319710" y="1412"/>
                  <a:pt x="1314450" y="911"/>
                </a:cubicBezTo>
                <a:cubicBezTo>
                  <a:pt x="1280866" y="-2287"/>
                  <a:pt x="1247043" y="3842"/>
                  <a:pt x="1213339" y="5307"/>
                </a:cubicBezTo>
                <a:cubicBezTo>
                  <a:pt x="1203081" y="8238"/>
                  <a:pt x="1192997" y="11864"/>
                  <a:pt x="1182566" y="14099"/>
                </a:cubicBezTo>
                <a:cubicBezTo>
                  <a:pt x="1172434" y="16270"/>
                  <a:pt x="1147158" y="9227"/>
                  <a:pt x="1151792" y="18495"/>
                </a:cubicBezTo>
                <a:cubicBezTo>
                  <a:pt x="1162952" y="40815"/>
                  <a:pt x="1188179" y="53010"/>
                  <a:pt x="1208942" y="66853"/>
                </a:cubicBezTo>
                <a:cubicBezTo>
                  <a:pt x="1217734" y="72715"/>
                  <a:pt x="1226319" y="78900"/>
                  <a:pt x="1235319" y="84438"/>
                </a:cubicBezTo>
                <a:cubicBezTo>
                  <a:pt x="1245381" y="90630"/>
                  <a:pt x="1256125" y="95679"/>
                  <a:pt x="1266092" y="102022"/>
                </a:cubicBezTo>
                <a:cubicBezTo>
                  <a:pt x="1290892" y="117803"/>
                  <a:pt x="1280922" y="118825"/>
                  <a:pt x="1314450" y="132795"/>
                </a:cubicBezTo>
                <a:cubicBezTo>
                  <a:pt x="1321347" y="135669"/>
                  <a:pt x="1329104" y="135726"/>
                  <a:pt x="1336431" y="137191"/>
                </a:cubicBezTo>
                <a:cubicBezTo>
                  <a:pt x="1337896" y="107883"/>
                  <a:pt x="1335285" y="78084"/>
                  <a:pt x="1340827" y="49268"/>
                </a:cubicBezTo>
                <a:cubicBezTo>
                  <a:pt x="1360850" y="-54853"/>
                  <a:pt x="1358412" y="64279"/>
                  <a:pt x="1358412" y="9703"/>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823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For circles to intersect, the circles must be close to each other</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Close means that d12 must be less than r1+r2, or </a:t>
            </a:r>
            <a:br>
              <a:rPr lang="en-US" dirty="0"/>
            </a:br>
            <a:br>
              <a:rPr lang="en-US" dirty="0"/>
            </a:br>
            <a:r>
              <a:rPr lang="en-US" dirty="0"/>
              <a:t>d12&lt;r1 + r2</a:t>
            </a:r>
          </a:p>
        </p:txBody>
      </p:sp>
      <p:grpSp>
        <p:nvGrpSpPr>
          <p:cNvPr id="4" name="Group 3">
            <a:extLst>
              <a:ext uri="{FF2B5EF4-FFF2-40B4-BE49-F238E27FC236}">
                <a16:creationId xmlns:a16="http://schemas.microsoft.com/office/drawing/2014/main" id="{4BB6F9DB-A458-402A-D55F-513A595180D3}"/>
              </a:ext>
            </a:extLst>
          </p:cNvPr>
          <p:cNvGrpSpPr/>
          <p:nvPr/>
        </p:nvGrpSpPr>
        <p:grpSpPr>
          <a:xfrm>
            <a:off x="3376485" y="2664863"/>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A130A8AF-2B23-AE6E-4028-A3B3F85E2A77}"/>
              </a:ext>
            </a:extLst>
          </p:cNvPr>
          <p:cNvGrpSpPr/>
          <p:nvPr/>
        </p:nvGrpSpPr>
        <p:grpSpPr>
          <a:xfrm>
            <a:off x="4748085" y="2677332"/>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3376485" y="3591732"/>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6576885" y="3036342"/>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4382965" y="3716423"/>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4830630" y="3752459"/>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8456680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2766</TotalTime>
  <Words>1941</Words>
  <Application>Microsoft Office PowerPoint</Application>
  <PresentationFormat>Widescreen</PresentationFormat>
  <Paragraphs>218</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Aptos</vt:lpstr>
      <vt:lpstr>Aptos Display</vt:lpstr>
      <vt:lpstr>Arial</vt:lpstr>
      <vt:lpstr>Office Theme</vt:lpstr>
      <vt:lpstr>Continuity in Arc Connections</vt:lpstr>
      <vt:lpstr>There are 3 types of continuity commonly used on roads </vt:lpstr>
      <vt:lpstr>This presentation will show that the requirements for continuity are related to the radii, r1 and r2, and signed distance between the centers of circles 1 and 2, d12</vt:lpstr>
      <vt:lpstr>We define the signed distance from 1 to 2, d12, as the center-to-center distance between a starting circle (green) and ending circle (red). </vt:lpstr>
      <vt:lpstr>The sign is necessary because there are often several possible continuity solutions, but only one will be valid</vt:lpstr>
      <vt:lpstr>So, to determine the sign of the distance between centers, we need to know the candidate departure point on arc1. The best estimate for this is usually the end of arc1.</vt:lpstr>
      <vt:lpstr>C0 continuity conditions</vt:lpstr>
      <vt:lpstr>For C0 continuity, the arcs must intersect. In order for the arcs to intersect, the circles must intersect.</vt:lpstr>
      <vt:lpstr>For circles to intersect, the circles must be close to each other</vt:lpstr>
      <vt:lpstr>As well, circle 1 cannot be inside circle 2 and circle 2 cannot be inside circle 1</vt:lpstr>
      <vt:lpstr>If we plot these conditions using in r2 on the x-axis, and d12 on the y-axis, these conditions form lines defining a region</vt:lpstr>
      <vt:lpstr>Notice that, if we have a situation where arc2 is not feasibly C0 connected to arc1, the diagram indicates which direction to modify, and by how much, to create feasibility</vt:lpstr>
      <vt:lpstr>C1 continuity conditions</vt:lpstr>
      <vt:lpstr>For C1 continuity, the arcs must allow a tangent line between them. If the arcs intersect, the traversal direction around the arc (CW or CCW) must be the same.</vt:lpstr>
      <vt:lpstr>As well, for any tangents, circle 1 cannot be inside circle 2 or circle 2 inside circle 1</vt:lpstr>
      <vt:lpstr>If we plot these conditions using in r2 on the x-axis, and d12 on the y-axis, they form lines defining a region</vt:lpstr>
      <vt:lpstr>C2 continuity conditions</vt:lpstr>
      <vt:lpstr>For C2 continuity, the arcs must connect by spirals. This is only possible if one arc is inside the other if the traversal direction around the arc (CW or CCW) is the same.</vt:lpstr>
      <vt:lpstr>If we plot these conditions using in r2 on the x-axis, and d12 on the y-axis, they form lines defining a region</vt:lpstr>
      <vt:lpstr>Note, of both arcs are oriented same direction, then C2 continuity covers exactly the OPPOSITE region as that for C1 continuity. Thus, for arcs to connect, they are either C1 or C2 feasible – but they cannot be both</vt:lpstr>
      <vt:lpstr>Other useful metrics</vt:lpstr>
      <vt:lpstr>There are often situations where 2 arcs are nearly the same, and it may be useful to measure the minimum change to merge them as 1 arc. </vt:lpstr>
      <vt:lpstr>Arc Curvature</vt:lpstr>
      <vt:lpstr>To find the curvature along a set of points, we fit the data along each point with a circle</vt:lpstr>
      <vt:lpstr>The final results show that the SNR reaches the highest point at almost exactly the true radius in this example (20m). The “width” of data indices and the circle center are saved for this “best fit” </vt:lpstr>
      <vt:lpstr>If one attempts a circle fit of a line, one finds that the SNR never gets very high</vt:lpstr>
      <vt:lpstr>The curvature calculation, because it is iterative, is VERY slow. Once can force the function to limit itself to only data up to a particular data width</vt:lpstr>
      <vt:lpstr>As a rule, we want the data width to be just a bit longer than the longest curve we expect to encounter</vt:lpstr>
      <vt:lpstr>When we process all points in a sequence, and record the curvatures at each point (a VERY slow process), we can easily find the four curves and the points of best fit.</vt:lpstr>
      <vt:lpstr>Arc “Islands”</vt:lpstr>
      <vt:lpstr>In processing data, the curve fitting should seek to avoid breaking data mid-geometries</vt:lpstr>
      <vt:lpstr>For example, the test track is identified as a loop</vt:lpstr>
      <vt:lpstr>To simplify data processing, we wish to isolate the data fitting into data clusters such that the data fitting within one cluster does not affect adjacent clusters</vt:lpstr>
      <vt:lpstr>Most real-world roads are very “island”-y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Continuity in Arc Connections</dc:title>
  <dc:creator>Brennan, Sean N</dc:creator>
  <cp:lastModifiedBy>Brennan, Sean N</cp:lastModifiedBy>
  <cp:revision>13</cp:revision>
  <dcterms:created xsi:type="dcterms:W3CDTF">2024-06-29T06:55:17Z</dcterms:created>
  <dcterms:modified xsi:type="dcterms:W3CDTF">2024-08-07T21:03:51Z</dcterms:modified>
</cp:coreProperties>
</file>

<file path=docProps/thumbnail.jpeg>
</file>